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0" r:id="rId3"/>
    <p:sldId id="291" r:id="rId4"/>
    <p:sldId id="272" r:id="rId5"/>
    <p:sldId id="271" r:id="rId6"/>
    <p:sldId id="283" r:id="rId7"/>
    <p:sldId id="273" r:id="rId8"/>
    <p:sldId id="274" r:id="rId9"/>
    <p:sldId id="275" r:id="rId10"/>
    <p:sldId id="277" r:id="rId11"/>
    <p:sldId id="278" r:id="rId12"/>
    <p:sldId id="279" r:id="rId13"/>
    <p:sldId id="281" r:id="rId14"/>
    <p:sldId id="289" r:id="rId15"/>
    <p:sldId id="288" r:id="rId16"/>
    <p:sldId id="286" r:id="rId17"/>
    <p:sldId id="290" r:id="rId18"/>
    <p:sldId id="258" r:id="rId19"/>
    <p:sldId id="287" r:id="rId20"/>
    <p:sldId id="292" r:id="rId21"/>
    <p:sldId id="295" r:id="rId22"/>
    <p:sldId id="265" r:id="rId23"/>
    <p:sldId id="264" r:id="rId24"/>
    <p:sldId id="257" r:id="rId25"/>
    <p:sldId id="259"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A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85" autoAdjust="0"/>
    <p:restoredTop sz="89976" autoAdjust="0"/>
  </p:normalViewPr>
  <p:slideViewPr>
    <p:cSldViewPr>
      <p:cViewPr varScale="1">
        <p:scale>
          <a:sx n="101" d="100"/>
          <a:sy n="101" d="100"/>
        </p:scale>
        <p:origin x="47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AB7E6C-01B6-4569-A3BD-55EEC86A2192}" type="datetimeFigureOut">
              <a:rPr lang="ru-RU" smtClean="0"/>
              <a:pPr/>
              <a:t>09.12.2018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0CDBCE-D4E2-497D-99AB-DA36C89CC40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UJPipAM2ikQ"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70000" lnSpcReduction="20000"/>
          </a:bodyPr>
          <a:lstStyle/>
          <a:p>
            <a:pPr defTabSz="393869" eaLnBrk="0" fontAlgn="base" hangingPunct="0">
              <a:spcBef>
                <a:spcPct val="30000"/>
              </a:spcBef>
              <a:spcAft>
                <a:spcPct val="0"/>
              </a:spcAft>
              <a:buClr>
                <a:srgbClr val="000000"/>
              </a:buClr>
              <a:buSzPct val="100000"/>
              <a:defRPr/>
            </a:pPr>
            <a:r>
              <a:rPr lang="ru-RU" sz="1100" b="1" dirty="0">
                <a:solidFill>
                  <a:srgbClr val="000000"/>
                </a:solidFill>
                <a:latin typeface="Times New Roman" pitchFamily="16" charset="0"/>
              </a:rPr>
              <a:t>Индивидуальные (индивидуально-психологические) различия </a:t>
            </a:r>
            <a:r>
              <a:rPr lang="ru-RU" sz="1100" dirty="0">
                <a:solidFill>
                  <a:srgbClr val="000000"/>
                </a:solidFill>
                <a:latin typeface="Times New Roman" pitchFamily="16" charset="0"/>
              </a:rPr>
              <a:t>- это особенности психических явлений (процессов, состояний и свойств), отличающих людей друг от друга. Индивидуальные различия, природной предпосылкой которых выступают особенности нервной системы, мозга, создаются и развиваются в ходе жизни, в деятельности и общении, под влиянием воспитания и обучения, в процессе взаимодействия человека с окружающим миром в самом широком значении этого слова.</a:t>
            </a:r>
            <a:endParaRPr lang="ru-RU" sz="1100" dirty="0"/>
          </a:p>
          <a:p>
            <a:pPr defTabSz="393869" eaLnBrk="0" fontAlgn="base" hangingPunct="0">
              <a:spcBef>
                <a:spcPct val="30000"/>
              </a:spcBef>
              <a:spcAft>
                <a:spcPct val="0"/>
              </a:spcAft>
              <a:buClr>
                <a:srgbClr val="000000"/>
              </a:buClr>
              <a:buSzPct val="100000"/>
              <a:defRPr/>
            </a:pPr>
            <a:r>
              <a:rPr lang="ru-RU" sz="1100" dirty="0"/>
              <a:t>а) </a:t>
            </a:r>
            <a:r>
              <a:rPr lang="ru-RU" sz="1100" b="1" dirty="0"/>
              <a:t>теоретические, </a:t>
            </a:r>
            <a:r>
              <a:rPr lang="ru-RU" sz="1100" dirty="0"/>
              <a:t>определяющие склонность человека к абстрактно-логическому мышлению, и </a:t>
            </a:r>
            <a:r>
              <a:rPr lang="ru-RU" sz="1100" b="1" dirty="0"/>
              <a:t>практические, </a:t>
            </a:r>
            <a:r>
              <a:rPr lang="ru-RU" sz="1100" dirty="0"/>
              <a:t>лежащие в основе склонности к конкретно-практическим действиям. Сочетание этих способностей свойственно лишь разносторонне одаренным людям;</a:t>
            </a:r>
            <a:br>
              <a:rPr lang="ru-RU" sz="1100" dirty="0"/>
            </a:br>
            <a:r>
              <a:rPr lang="ru-RU" sz="1100" dirty="0"/>
              <a:t>в) </a:t>
            </a:r>
            <a:r>
              <a:rPr lang="ru-RU" sz="1100" b="1" dirty="0"/>
              <a:t>учебные</a:t>
            </a:r>
            <a:r>
              <a:rPr lang="ru-RU" sz="1100" dirty="0"/>
              <a:t>, которые влияют на успешность педагогического воздействия, усвоение человеком знаний, умений, навыков, формирования качеств личности, и творческие, связанные с успешностью в создании произведений материальной и духовной культуры, новых идей, открытий, изобретений. Высшая степень творческих проявлений личности называется гениальностью, а высшая степень способностей личности в определенной деятельности (общении) - талантом;</a:t>
            </a:r>
            <a:br>
              <a:rPr lang="ru-RU" sz="1100" dirty="0"/>
            </a:br>
            <a:r>
              <a:rPr lang="ru-RU" sz="1100" dirty="0"/>
              <a:t>г) </a:t>
            </a:r>
            <a:r>
              <a:rPr lang="ru-RU" sz="1100" b="1" dirty="0"/>
              <a:t>способности к общению</a:t>
            </a:r>
            <a:r>
              <a:rPr lang="ru-RU" sz="1100" dirty="0"/>
              <a:t>, взаимодействию с людьми и </a:t>
            </a:r>
            <a:r>
              <a:rPr lang="ru-RU" sz="1100" dirty="0" err="1"/>
              <a:t>предметно-деятельностные</a:t>
            </a:r>
            <a:r>
              <a:rPr lang="ru-RU" sz="1100" dirty="0"/>
              <a:t> способности, связанные со взаимодействием людей с природой, техникой, знаковой информацией, художественными образами и т.д.</a:t>
            </a:r>
          </a:p>
          <a:p>
            <a:r>
              <a:rPr lang="ru-RU" sz="1100" b="1" dirty="0">
                <a:solidFill>
                  <a:srgbClr val="000000"/>
                </a:solidFill>
                <a:latin typeface="Times New Roman" pitchFamily="16" charset="0"/>
              </a:rPr>
              <a:t>Задатки </a:t>
            </a:r>
            <a:r>
              <a:rPr lang="ru-RU" sz="1100" dirty="0">
                <a:solidFill>
                  <a:srgbClr val="000000"/>
                </a:solidFill>
                <a:latin typeface="Times New Roman" pitchFamily="16" charset="0"/>
              </a:rPr>
              <a:t>- это некоторые генетические детерминированные (врожденные) анатомо-физиологические особенности нервной системы, составляющие индивидуально-природную основу (предпосылку) формирования и развития способностей.</a:t>
            </a:r>
          </a:p>
          <a:p>
            <a:r>
              <a:rPr lang="ru-RU" sz="1100" dirty="0">
                <a:solidFill>
                  <a:srgbClr val="000000"/>
                </a:solidFill>
                <a:latin typeface="Times New Roman" pitchFamily="16" charset="0"/>
              </a:rPr>
              <a:t>Способности не статичные, а динамические образования, их формирование и развитие происходит в процессе определенным образом организованной деятельности и общения. Развитие способностей происходит поэтапно.</a:t>
            </a:r>
          </a:p>
          <a:p>
            <a:r>
              <a:rPr lang="ru-RU" sz="1100" b="1" dirty="0">
                <a:solidFill>
                  <a:srgbClr val="000000"/>
                </a:solidFill>
                <a:latin typeface="Times New Roman" pitchFamily="16" charset="0"/>
              </a:rPr>
              <a:t>Задатки </a:t>
            </a:r>
            <a:r>
              <a:rPr lang="ru-RU" sz="1100" dirty="0">
                <a:solidFill>
                  <a:srgbClr val="000000"/>
                </a:solidFill>
                <a:latin typeface="Times New Roman" pitchFamily="16" charset="0"/>
              </a:rPr>
              <a:t>весьма многозначны, они - лишь предпосылки развития способностей. Способности. развивающиеся на их основе, обусловливаются, но не предопределяются ими. Характерным для задатков является то, что они сами по себе еще ни на что не направлены. Задатки влияют, но не решающим образом, на процесс формирования и развития способностей, которые формируются прижизненно в процессе деятельности и воспитания. Задатки обусловливают разные пути формирования способностей, влияют на уровень достижения, быстроту развития.</a:t>
            </a:r>
          </a:p>
          <a:p>
            <a:r>
              <a:rPr lang="ru-RU" sz="1100" dirty="0">
                <a:solidFill>
                  <a:srgbClr val="000000"/>
                </a:solidFill>
                <a:latin typeface="Times New Roman" pitchFamily="16" charset="0"/>
              </a:rPr>
              <a:t>Каждая способность имеет свою структуру, в ней различают ведущие и вспомогательные свойства. Например, ведущими свойствами литературных способностей являются: особенности творческого воображения и мышления; яркие, наглядные образы памяти; чувство языка; развитие эстетических чувств. А ведущими свойствами математических способностей являются: умение обобщать; гибкость мыслительных процессов; легкий переход от прямого к обратному ходу мысли. Для педагогических способностей ведущими являются: педагогический такт, наблюдательность; любовь к детям; потребность в передаче знаний.</a:t>
            </a:r>
          </a:p>
          <a:p>
            <a:r>
              <a:rPr lang="ru-RU" sz="1100" dirty="0">
                <a:solidFill>
                  <a:srgbClr val="000000"/>
                </a:solidFill>
                <a:latin typeface="Times New Roman" pitchFamily="16" charset="0"/>
              </a:rPr>
              <a:t>Выделяют также следующие уровни способностей: </a:t>
            </a:r>
            <a:r>
              <a:rPr lang="ru-RU" sz="1100" b="1" dirty="0">
                <a:solidFill>
                  <a:srgbClr val="000000"/>
                </a:solidFill>
                <a:latin typeface="Times New Roman" pitchFamily="16" charset="0"/>
              </a:rPr>
              <a:t>репродуктивный,</a:t>
            </a:r>
            <a:r>
              <a:rPr lang="ru-RU" sz="1100" dirty="0">
                <a:solidFill>
                  <a:srgbClr val="000000"/>
                </a:solidFill>
                <a:latin typeface="Times New Roman" pitchFamily="16" charset="0"/>
              </a:rPr>
              <a:t> который обеспечивает высокое умение усваивать готовое знание, овладевать сложившимися образцами деятельности и общения, и </a:t>
            </a:r>
            <a:r>
              <a:rPr lang="ru-RU" sz="1100" b="1" dirty="0">
                <a:solidFill>
                  <a:srgbClr val="000000"/>
                </a:solidFill>
                <a:latin typeface="Times New Roman" pitchFamily="16" charset="0"/>
              </a:rPr>
              <a:t>творческий,</a:t>
            </a:r>
            <a:r>
              <a:rPr lang="ru-RU" sz="1100" dirty="0">
                <a:solidFill>
                  <a:srgbClr val="000000"/>
                </a:solidFill>
                <a:latin typeface="Times New Roman" pitchFamily="16" charset="0"/>
              </a:rPr>
              <a:t> обеспечивающий создание нового, оригинального. Но следует учитывать, что репродуктивный уровень включает элементы творческого, и наоборот.</a:t>
            </a:r>
          </a:p>
          <a:p>
            <a:endParaRPr lang="ru-RU" dirty="0"/>
          </a:p>
        </p:txBody>
      </p:sp>
      <p:sp>
        <p:nvSpPr>
          <p:cNvPr id="4" name="Номер слайда 3"/>
          <p:cNvSpPr>
            <a:spLocks noGrp="1"/>
          </p:cNvSpPr>
          <p:nvPr>
            <p:ph type="sldNum" idx="10"/>
          </p:nvPr>
        </p:nvSpPr>
        <p:spPr/>
        <p:txBody>
          <a:bodyPr/>
          <a:lstStyle/>
          <a:p>
            <a:pPr>
              <a:defRPr/>
            </a:pPr>
            <a:fld id="{AACB4A19-7A82-4849-B8DD-0C8AEBBEE741}" type="slidenum">
              <a:rPr lang="en-GB" smtClean="0"/>
              <a:pPr>
                <a:defRPr/>
              </a:pPr>
              <a:t>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85000" lnSpcReduction="20000"/>
          </a:bodyPr>
          <a:lstStyle/>
          <a:p>
            <a:r>
              <a:rPr lang="ru-RU" sz="1100" b="1" dirty="0">
                <a:solidFill>
                  <a:srgbClr val="000000"/>
                </a:solidFill>
                <a:latin typeface="Times New Roman" pitchFamily="16" charset="0"/>
              </a:rPr>
              <a:t>ТРИ СПОРНЫХ ВОПРОСА</a:t>
            </a:r>
            <a:endParaRPr lang="ru-RU" sz="1100" dirty="0">
              <a:solidFill>
                <a:srgbClr val="000000"/>
              </a:solidFill>
              <a:latin typeface="Times New Roman" pitchFamily="16" charset="0"/>
            </a:endParaRPr>
          </a:p>
          <a:p>
            <a:r>
              <a:rPr lang="ru-RU" sz="1100" dirty="0">
                <a:solidFill>
                  <a:srgbClr val="000000"/>
                </a:solidFill>
                <a:latin typeface="Times New Roman" pitchFamily="16" charset="0"/>
              </a:rPr>
              <a:t>Расхождение во мнениях среди теоретиков часто возникает из-за различного подхода к решению трех спорных вопросов: о </a:t>
            </a:r>
            <a:r>
              <a:rPr lang="ru-RU" sz="1100" i="1" dirty="0">
                <a:solidFill>
                  <a:srgbClr val="000000"/>
                </a:solidFill>
                <a:latin typeface="Times New Roman" pitchFamily="16" charset="0"/>
              </a:rPr>
              <a:t>факторах, характере</a:t>
            </a:r>
            <a:r>
              <a:rPr lang="ru-RU" sz="1100" dirty="0">
                <a:solidFill>
                  <a:srgbClr val="000000"/>
                </a:solidFill>
                <a:latin typeface="Times New Roman" pitchFamily="16" charset="0"/>
              </a:rPr>
              <a:t> и </a:t>
            </a:r>
            <a:r>
              <a:rPr lang="ru-RU" sz="1100" i="1" dirty="0">
                <a:solidFill>
                  <a:srgbClr val="000000"/>
                </a:solidFill>
                <a:latin typeface="Times New Roman" pitchFamily="16" charset="0"/>
              </a:rPr>
              <a:t>природе объекта</a:t>
            </a:r>
            <a:r>
              <a:rPr lang="ru-RU" sz="1100" dirty="0">
                <a:solidFill>
                  <a:srgbClr val="000000"/>
                </a:solidFill>
                <a:latin typeface="Times New Roman" pitchFamily="16" charset="0"/>
              </a:rPr>
              <a:t> развития.</a:t>
            </a:r>
          </a:p>
          <a:p>
            <a:r>
              <a:rPr lang="ru-RU" sz="1100" b="1" dirty="0">
                <a:solidFill>
                  <a:srgbClr val="000000"/>
                </a:solidFill>
                <a:latin typeface="Times New Roman" pitchFamily="16" charset="0"/>
              </a:rPr>
              <a:t>Природа или воспитание</a:t>
            </a:r>
            <a:endParaRPr lang="ru-RU" sz="1100" dirty="0">
              <a:solidFill>
                <a:srgbClr val="000000"/>
              </a:solidFill>
              <a:latin typeface="Times New Roman" pitchFamily="16" charset="0"/>
            </a:endParaRPr>
          </a:p>
          <a:p>
            <a:r>
              <a:rPr lang="ru-RU" sz="1100" dirty="0">
                <a:solidFill>
                  <a:srgbClr val="000000"/>
                </a:solidFill>
                <a:latin typeface="Times New Roman" pitchFamily="16" charset="0"/>
              </a:rPr>
              <a:t>Отдавая приоритет природе, мы признаем наследственность основной </a:t>
            </a:r>
            <a:r>
              <a:rPr lang="ru-RU" sz="1100" dirty="0" err="1">
                <a:solidFill>
                  <a:srgbClr val="000000"/>
                </a:solidFill>
                <a:latin typeface="Times New Roman" pitchFamily="16" charset="0"/>
              </a:rPr>
              <a:t>детерминантой</a:t>
            </a:r>
            <a:r>
              <a:rPr lang="ru-RU" sz="1100" dirty="0">
                <a:solidFill>
                  <a:srgbClr val="000000"/>
                </a:solidFill>
                <a:latin typeface="Times New Roman" pitchFamily="16" charset="0"/>
              </a:rPr>
              <a:t> развития. С другой стороны, теоретики, которые подчеркивают значение воспитания, рассматривают факторы внешней среды (такие, как поведение матери, теснота жилья, скученность, температура или культурные факторы) в качестве главных элементов, лежащих в основе формирования поведения. Теоретики, признающие приоритет природы, и ученые, считающие основной </a:t>
            </a:r>
            <a:r>
              <a:rPr lang="ru-RU" sz="1100" dirty="0" err="1">
                <a:solidFill>
                  <a:srgbClr val="000000"/>
                </a:solidFill>
                <a:latin typeface="Times New Roman" pitchFamily="16" charset="0"/>
              </a:rPr>
              <a:t>детерминантой</a:t>
            </a:r>
            <a:r>
              <a:rPr lang="ru-RU" sz="1100" dirty="0">
                <a:solidFill>
                  <a:srgbClr val="000000"/>
                </a:solidFill>
                <a:latin typeface="Times New Roman" pitchFamily="16" charset="0"/>
              </a:rPr>
              <a:t> развития воспитание, наблюдая одну и ту же форму поведения, совершенно различно описывают процессы, которые привели к ее развитию. Например, ученый, подчеркивающий значение наследственности, может объяснить то, что дошкольник придумывает себе воображаемых друзей, уровнем развития его мозга и когнитивной незрелостью. Ученый, подчеркивающий значение воспитания, может назвать в качестве причины такого поведения средовые факторы — например изоляцию, недостаток чуткости со стороны родителей или отсутствие братьев и сестер.</a:t>
            </a:r>
          </a:p>
          <a:p>
            <a:r>
              <a:rPr lang="ru-RU" sz="1100" b="1" dirty="0">
                <a:solidFill>
                  <a:srgbClr val="000000"/>
                </a:solidFill>
                <a:latin typeface="Times New Roman" pitchFamily="16" charset="0"/>
              </a:rPr>
              <a:t>Непрерывность или скачкообразность</a:t>
            </a:r>
            <a:endParaRPr lang="ru-RU" sz="1100" dirty="0">
              <a:solidFill>
                <a:srgbClr val="000000"/>
              </a:solidFill>
              <a:latin typeface="Times New Roman" pitchFamily="16" charset="0"/>
            </a:endParaRPr>
          </a:p>
          <a:p>
            <a:r>
              <a:rPr lang="ru-RU" sz="1100" dirty="0">
                <a:solidFill>
                  <a:srgbClr val="000000"/>
                </a:solidFill>
                <a:latin typeface="Times New Roman" pitchFamily="16" charset="0"/>
              </a:rPr>
              <a:t>Еще одним принципиально важным для исследователей развития является вопрос о том, как происходит этот процесс — непрерывно или скачкообразно. Происходит ли развитие таким образом, что различные формы поведения постепенно наслаиваются друг на друга, накапливаясь количественно? Или же развитие имеет ступенчатый характер, причем каждый его этап отражает появление различных форм поведения, отличающихся друг от друга качественно? Сторонники теорий </a:t>
            </a:r>
            <a:r>
              <a:rPr lang="ru-RU" sz="1100" dirty="0" err="1">
                <a:solidFill>
                  <a:srgbClr val="000000"/>
                </a:solidFill>
                <a:latin typeface="Times New Roman" pitchFamily="16" charset="0"/>
              </a:rPr>
              <a:t>научения</a:t>
            </a:r>
            <a:r>
              <a:rPr lang="ru-RU" sz="1100" dirty="0">
                <a:solidFill>
                  <a:srgbClr val="000000"/>
                </a:solidFill>
                <a:latin typeface="Times New Roman" pitchFamily="16" charset="0"/>
              </a:rPr>
              <a:t> придерживаются концепции непрерывного развития, в то время как сторонники теорий стадиального развития, такие как Пиаже и Фрейд, считают, что наиболее значимые разрывы в развитии указывают на появление новых способностей или форм поведения.</a:t>
            </a:r>
          </a:p>
          <a:p>
            <a:r>
              <a:rPr lang="ru-RU" sz="1100" b="1" dirty="0">
                <a:solidFill>
                  <a:srgbClr val="000000"/>
                </a:solidFill>
                <a:latin typeface="Times New Roman" pitchFamily="16" charset="0"/>
              </a:rPr>
              <a:t>Организм или механизм</a:t>
            </a:r>
            <a:endParaRPr lang="ru-RU" sz="1100" dirty="0">
              <a:solidFill>
                <a:srgbClr val="000000"/>
              </a:solidFill>
              <a:latin typeface="Times New Roman" pitchFamily="16" charset="0"/>
            </a:endParaRPr>
          </a:p>
          <a:p>
            <a:r>
              <a:rPr lang="ru-RU" sz="1100" dirty="0">
                <a:solidFill>
                  <a:srgbClr val="000000"/>
                </a:solidFill>
                <a:latin typeface="Times New Roman" pitchFamily="16" charset="0"/>
              </a:rPr>
              <a:t>Последний вопрос — о том, является человек по своей природе организмом или механизмом, — как и два предыдущих, философского происхождения. Сторонники организменного подхода считают людей активными, принимающими полноценное участие в процессе развития. Индивиды взаимодействуют с другими индивидами, участвуют в событиях и в процессе этого изменяются. Они, в свою очередь, также воздействуют на объекты и события и изменяют их. Сторонники организменного подхода, изучающие познание (например, Ж. Пиаже), считают, что в процессе по­лучения информации изменяемся и мы сами. Этот процесс делает нас способными действовать более компетентно при последующих информационных обменах. С по­зиций механистического подхода люди описываются как существа, пассивно реаги­рующие на события внешней среды, внутренние влечения или мотивацию. Эту точ­ку зрения наиболее четко выражают </a:t>
            </a:r>
            <a:r>
              <a:rPr lang="ru-RU" sz="1100" dirty="0" err="1">
                <a:solidFill>
                  <a:srgbClr val="000000"/>
                </a:solidFill>
                <a:latin typeface="Times New Roman" pitchFamily="16" charset="0"/>
              </a:rPr>
              <a:t>бихевиористы</a:t>
            </a:r>
            <a:r>
              <a:rPr lang="ru-RU" sz="1100" dirty="0">
                <a:solidFill>
                  <a:srgbClr val="000000"/>
                </a:solidFill>
                <a:latin typeface="Times New Roman" pitchFamily="16" charset="0"/>
              </a:rPr>
              <a:t>, считающие, что поведением людей управляют поощрения или наказания.</a:t>
            </a:r>
          </a:p>
          <a:p>
            <a:endParaRPr lang="ru-RU" dirty="0"/>
          </a:p>
        </p:txBody>
      </p:sp>
      <p:sp>
        <p:nvSpPr>
          <p:cNvPr id="4" name="Номер слайда 3"/>
          <p:cNvSpPr>
            <a:spLocks noGrp="1"/>
          </p:cNvSpPr>
          <p:nvPr>
            <p:ph type="sldNum" idx="10"/>
          </p:nvPr>
        </p:nvSpPr>
        <p:spPr/>
        <p:txBody>
          <a:bodyPr/>
          <a:lstStyle/>
          <a:p>
            <a:pPr>
              <a:defRPr/>
            </a:pPr>
            <a:fld id="{AACB4A19-7A82-4849-B8DD-0C8AEBBEE741}" type="slidenum">
              <a:rPr lang="en-GB" smtClean="0"/>
              <a:pPr>
                <a:defRPr/>
              </a:pPr>
              <a:t>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10CDBCE-D4E2-497D-99AB-DA36C89CC402}" type="slidenum">
              <a:rPr lang="ru-RU" smtClean="0"/>
              <a:pPr/>
              <a:t>17</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i="0" kern="1200" dirty="0" smtClean="0">
                <a:solidFill>
                  <a:schemeClr val="tx1"/>
                </a:solidFill>
                <a:latin typeface="+mn-lt"/>
                <a:ea typeface="+mn-ea"/>
                <a:cs typeface="+mn-cs"/>
              </a:rPr>
              <a:t>Определение понятия «умение учиться» от Евросоюза:</a:t>
            </a:r>
            <a:r>
              <a:rPr lang="ru-RU" sz="1200" b="0" i="0" kern="1200" dirty="0" smtClean="0">
                <a:solidFill>
                  <a:schemeClr val="tx1"/>
                </a:solidFill>
                <a:latin typeface="+mn-lt"/>
                <a:ea typeface="+mn-ea"/>
                <a:cs typeface="+mn-cs"/>
              </a:rPr>
              <a:t> «Это способность к обучению через организацию своей учебной деятельности, в том числе через эффективное управление временем и информацией, индивидуально и в группе. Эта компетенция включает осознание собственного процесса обучения и своих потребностей, определение доступных возможностей, и способность преодолевать препятствия, чтобы учиться успешно. Эта компетенция подразумевает получение, анализ и усвоение новых знаний и навыков, также как поиск и использование наставничества. Умение учиться вовлекает учащихся в опережающее обучение и в использование жизненного опыта для применения полученных знаний и навыков в разных условиях: дома, на работе, в образовании и в тренинге. Мотивация и уверенность в себе критичны для формирования компетенции».</a:t>
            </a:r>
            <a:endParaRPr lang="ru-RU" dirty="0"/>
          </a:p>
        </p:txBody>
      </p:sp>
      <p:sp>
        <p:nvSpPr>
          <p:cNvPr id="4" name="Номер слайда 3"/>
          <p:cNvSpPr>
            <a:spLocks noGrp="1"/>
          </p:cNvSpPr>
          <p:nvPr>
            <p:ph type="sldNum" sz="quarter" idx="10"/>
          </p:nvPr>
        </p:nvSpPr>
        <p:spPr/>
        <p:txBody>
          <a:bodyPr/>
          <a:lstStyle/>
          <a:p>
            <a:fld id="{FE233A5A-01DA-4F3F-BF1F-5FB9866D534E}" type="slidenum">
              <a:rPr lang="ru-RU" smtClean="0"/>
              <a:pPr/>
              <a:t>18</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fontScale="92500" lnSpcReduction="10000"/>
          </a:bodyPr>
          <a:lstStyle/>
          <a:p>
            <a:pPr defTabSz="393869" eaLnBrk="0" fontAlgn="base" hangingPunct="0">
              <a:spcBef>
                <a:spcPct val="30000"/>
              </a:spcBef>
              <a:spcAft>
                <a:spcPct val="0"/>
              </a:spcAft>
              <a:buClr>
                <a:srgbClr val="000000"/>
              </a:buClr>
              <a:buSzPct val="100000"/>
              <a:defRPr/>
            </a:pPr>
            <a:r>
              <a:rPr lang="ru-RU" dirty="0" smtClean="0"/>
              <a:t>Школа </a:t>
            </a:r>
            <a:r>
              <a:rPr lang="ru-RU" dirty="0" err="1" smtClean="0"/>
              <a:t>Эльконина</a:t>
            </a:r>
            <a:r>
              <a:rPr lang="ru-RU" dirty="0" smtClean="0"/>
              <a:t>–Давыдова определена авторами как система обучения, развивающего рефлексивные способности детского мышления средствами учебной деятельности. Для тех, кто был непосредственно включен в процесс обучения «по </a:t>
            </a:r>
            <a:r>
              <a:rPr lang="ru-RU" dirty="0" err="1" smtClean="0"/>
              <a:t>Эльконину</a:t>
            </a:r>
            <a:r>
              <a:rPr lang="ru-RU" dirty="0" smtClean="0"/>
              <a:t>–Давыдову» (для авторов учебных курсов, для учителей, реализующих авторский замысел в собственной аранжировке), высокий результат был настолько очевиден, что не нуждался в доказательствах. Однако </a:t>
            </a:r>
            <a:r>
              <a:rPr lang="ru-RU" dirty="0" err="1" smtClean="0"/>
              <a:t>док-ва</a:t>
            </a:r>
            <a:r>
              <a:rPr lang="ru-RU" dirty="0" smtClean="0"/>
              <a:t> нужны тем, кто вне системы, для аналитиков, студентов, преподавателей вузов.   </a:t>
            </a:r>
          </a:p>
          <a:p>
            <a:pPr defTabSz="393869" eaLnBrk="0" fontAlgn="base" hangingPunct="0">
              <a:spcBef>
                <a:spcPct val="30000"/>
              </a:spcBef>
              <a:spcAft>
                <a:spcPct val="0"/>
              </a:spcAft>
              <a:buClr>
                <a:srgbClr val="000000"/>
              </a:buClr>
              <a:buSzPct val="100000"/>
              <a:defRPr/>
            </a:pPr>
            <a:r>
              <a:rPr lang="ru-RU" dirty="0" smtClean="0">
                <a:latin typeface="Calibri" pitchFamily="34" charset="0"/>
              </a:rPr>
              <a:t>При этом активным участникам и созидателям системы Э-Д нужны четкие критерии определения степени и формы самостоятельности детского действия и педагогические средства воспитания самостоятельности, которые зачастую используются интуитивно и транслируются </a:t>
            </a:r>
            <a:r>
              <a:rPr lang="ru-RU" dirty="0" err="1" smtClean="0">
                <a:latin typeface="Calibri" pitchFamily="34" charset="0"/>
              </a:rPr>
              <a:t>нерефлексивно</a:t>
            </a:r>
            <a:r>
              <a:rPr lang="ru-RU" dirty="0" smtClean="0">
                <a:latin typeface="Calibri" pitchFamily="34" charset="0"/>
              </a:rPr>
              <a:t> – из рук в руки. </a:t>
            </a:r>
          </a:p>
          <a:p>
            <a:pPr defTabSz="393869" eaLnBrk="0" fontAlgn="base" hangingPunct="0">
              <a:spcBef>
                <a:spcPct val="30000"/>
              </a:spcBef>
              <a:spcAft>
                <a:spcPct val="0"/>
              </a:spcAft>
              <a:buClr>
                <a:srgbClr val="000000"/>
              </a:buClr>
              <a:buSzPct val="100000"/>
              <a:defRPr/>
            </a:pPr>
            <a:r>
              <a:rPr lang="ru-RU" dirty="0" smtClean="0">
                <a:latin typeface="Calibri" pitchFamily="34" charset="0"/>
              </a:rPr>
              <a:t>Авторы провели </a:t>
            </a:r>
            <a:r>
              <a:rPr lang="ru-RU" dirty="0" err="1" smtClean="0">
                <a:latin typeface="Calibri" pitchFamily="34" charset="0"/>
              </a:rPr>
              <a:t>лонгитюдное</a:t>
            </a:r>
            <a:r>
              <a:rPr lang="ru-RU" dirty="0" smtClean="0">
                <a:latin typeface="Calibri" pitchFamily="34" charset="0"/>
              </a:rPr>
              <a:t> исследование = 10 лет. </a:t>
            </a:r>
          </a:p>
          <a:p>
            <a:pPr defTabSz="393869" eaLnBrk="0" fontAlgn="base" hangingPunct="0">
              <a:spcBef>
                <a:spcPct val="30000"/>
              </a:spcBef>
              <a:spcAft>
                <a:spcPct val="0"/>
              </a:spcAft>
              <a:buClr>
                <a:srgbClr val="000000"/>
              </a:buClr>
              <a:buSzPct val="100000"/>
              <a:defRPr/>
            </a:pPr>
            <a:r>
              <a:rPr lang="ru-RU" b="1" dirty="0" smtClean="0">
                <a:latin typeface="Calibri" pitchFamily="34" charset="0"/>
              </a:rPr>
              <a:t>Определение Ц-В: </a:t>
            </a:r>
            <a:r>
              <a:rPr lang="ru-RU" dirty="0" smtClean="0">
                <a:latin typeface="Calibri" pitchFamily="34" charset="0"/>
              </a:rPr>
              <a:t>«Умением учиться, или учебной самостоятельностью, мы называем способность человека (1) обнаруживать, каких именно знаний и умений ему недостает для решения данной задачи и (2) находить недостающие знания и осваивать недостающие умения». Первая составляющая умения учиться обеспечивается образованием, расширяющим рефлексивные возможности младших школьников и подростков. Вторая составляющая умения учиться связана с развитием еще одной </a:t>
            </a:r>
            <a:r>
              <a:rPr lang="ru-RU" dirty="0" err="1" smtClean="0">
                <a:latin typeface="Calibri" pitchFamily="34" charset="0"/>
              </a:rPr>
              <a:t>фундамен</a:t>
            </a:r>
            <a:r>
              <a:rPr lang="ru-RU" dirty="0" smtClean="0">
                <a:latin typeface="Calibri" pitchFamily="34" charset="0"/>
              </a:rPr>
              <a:t> </a:t>
            </a:r>
            <a:r>
              <a:rPr lang="ru-RU" dirty="0" err="1" smtClean="0">
                <a:latin typeface="Calibri" pitchFamily="34" charset="0"/>
              </a:rPr>
              <a:t>тальной</a:t>
            </a:r>
            <a:r>
              <a:rPr lang="ru-RU" dirty="0" smtClean="0">
                <a:latin typeface="Calibri" pitchFamily="34" charset="0"/>
              </a:rPr>
              <a:t> человеческой способности – выходить за границы наличного опыта, </a:t>
            </a:r>
            <a:r>
              <a:rPr lang="ru-RU" dirty="0" err="1" smtClean="0">
                <a:latin typeface="Calibri" pitchFamily="34" charset="0"/>
              </a:rPr>
              <a:t>трансцендировать</a:t>
            </a:r>
            <a:r>
              <a:rPr lang="ru-RU" dirty="0" smtClean="0">
                <a:latin typeface="Calibri" pitchFamily="34" charset="0"/>
              </a:rPr>
              <a:t>». </a:t>
            </a:r>
            <a:r>
              <a:rPr lang="ru-RU" i="1" dirty="0" smtClean="0"/>
              <a:t>Это определение включает как эмпирический, так и теоретический тип знаний, которые ищет учащийся для решения новой задачи. Иными словами, в этом определении не различены эмпирический и теоретический тип умения учиться.</a:t>
            </a:r>
            <a:endParaRPr lang="ru-RU" i="1" dirty="0" smtClean="0">
              <a:latin typeface="Calibri" pitchFamily="34" charset="0"/>
            </a:endParaRPr>
          </a:p>
          <a:p>
            <a:pPr defTabSz="393869" eaLnBrk="0" fontAlgn="base" hangingPunct="0">
              <a:spcBef>
                <a:spcPct val="30000"/>
              </a:spcBef>
              <a:spcAft>
                <a:spcPct val="0"/>
              </a:spcAft>
              <a:buClr>
                <a:srgbClr val="000000"/>
              </a:buClr>
              <a:buSzPct val="100000"/>
              <a:defRPr/>
            </a:pPr>
            <a:r>
              <a:rPr lang="ru-RU" i="1" dirty="0" smtClean="0">
                <a:latin typeface="Calibri" pitchFamily="34" charset="0"/>
              </a:rPr>
              <a:t> </a:t>
            </a:r>
          </a:p>
          <a:p>
            <a:endParaRPr lang="ru-RU" dirty="0"/>
          </a:p>
        </p:txBody>
      </p:sp>
      <p:sp>
        <p:nvSpPr>
          <p:cNvPr id="4" name="Номер слайда 3"/>
          <p:cNvSpPr>
            <a:spLocks noGrp="1"/>
          </p:cNvSpPr>
          <p:nvPr>
            <p:ph type="sldNum" idx="10"/>
          </p:nvPr>
        </p:nvSpPr>
        <p:spPr/>
        <p:txBody>
          <a:bodyPr/>
          <a:lstStyle/>
          <a:p>
            <a:pPr>
              <a:defRPr/>
            </a:pPr>
            <a:fld id="{AACB4A19-7A82-4849-B8DD-0C8AEBBEE741}" type="slidenum">
              <a:rPr lang="en-GB" smtClean="0"/>
              <a:pPr>
                <a:defRPr/>
              </a:pPr>
              <a:t>19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hlinkClick r:id="rId3"/>
              </a:rPr>
              <a:t>https://youtu.be/UJPipAM2ikQ</a:t>
            </a:r>
            <a:r>
              <a:rPr lang="ru-RU" dirty="0" smtClean="0"/>
              <a:t> - Новые стандарты образования для современной школы</a:t>
            </a:r>
          </a:p>
          <a:p>
            <a:endParaRPr lang="ru-RU" dirty="0" smtClean="0"/>
          </a:p>
          <a:p>
            <a:endParaRPr lang="ru-RU" dirty="0"/>
          </a:p>
        </p:txBody>
      </p:sp>
      <p:sp>
        <p:nvSpPr>
          <p:cNvPr id="4" name="Номер слайда 3"/>
          <p:cNvSpPr>
            <a:spLocks noGrp="1"/>
          </p:cNvSpPr>
          <p:nvPr>
            <p:ph type="sldNum" sz="quarter" idx="10"/>
          </p:nvPr>
        </p:nvSpPr>
        <p:spPr/>
        <p:txBody>
          <a:bodyPr/>
          <a:lstStyle/>
          <a:p>
            <a:fld id="{610CDBCE-D4E2-497D-99AB-DA36C89CC402}" type="slidenum">
              <a:rPr lang="ru-RU" smtClean="0"/>
              <a:pPr/>
              <a:t>21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E74FEAF-0623-435E-B8A3-E8E50C78CD31}" type="datetimeFigureOut">
              <a:rPr lang="ru-RU" smtClean="0"/>
              <a:pPr/>
              <a:t>09.12.2018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0A2BFF-7F33-460E-9EAB-824BC4FD5D6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74FEAF-0623-435E-B8A3-E8E50C78CD31}" type="datetimeFigureOut">
              <a:rPr lang="ru-RU" smtClean="0"/>
              <a:pPr/>
              <a:t>09.12.2018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0A2BFF-7F33-460E-9EAB-824BC4FD5D6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74FEAF-0623-435E-B8A3-E8E50C78CD31}" type="datetimeFigureOut">
              <a:rPr lang="ru-RU" smtClean="0"/>
              <a:pPr/>
              <a:t>09.12.2018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0A2BFF-7F33-460E-9EAB-824BC4FD5D6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E74FEAF-0623-435E-B8A3-E8E50C78CD31}" type="datetimeFigureOut">
              <a:rPr lang="ru-RU" smtClean="0"/>
              <a:pPr/>
              <a:t>09.12.2018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0A2BFF-7F33-460E-9EAB-824BC4FD5D6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E74FEAF-0623-435E-B8A3-E8E50C78CD31}" type="datetimeFigureOut">
              <a:rPr lang="ru-RU" smtClean="0"/>
              <a:pPr/>
              <a:t>09.12.2018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A0A2BFF-7F33-460E-9EAB-824BC4FD5D6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E74FEAF-0623-435E-B8A3-E8E50C78CD31}" type="datetimeFigureOut">
              <a:rPr lang="ru-RU" smtClean="0"/>
              <a:pPr/>
              <a:t>09.12.2018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0A2BFF-7F33-460E-9EAB-824BC4FD5D6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E74FEAF-0623-435E-B8A3-E8E50C78CD31}" type="datetimeFigureOut">
              <a:rPr lang="ru-RU" smtClean="0"/>
              <a:pPr/>
              <a:t>09.12.2018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A0A2BFF-7F33-460E-9EAB-824BC4FD5D6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E74FEAF-0623-435E-B8A3-E8E50C78CD31}" type="datetimeFigureOut">
              <a:rPr lang="ru-RU" smtClean="0"/>
              <a:pPr/>
              <a:t>09.12.2018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A0A2BFF-7F33-460E-9EAB-824BC4FD5D6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E74FEAF-0623-435E-B8A3-E8E50C78CD31}" type="datetimeFigureOut">
              <a:rPr lang="ru-RU" smtClean="0"/>
              <a:pPr/>
              <a:t>09.12.2018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A0A2BFF-7F33-460E-9EAB-824BC4FD5D6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E74FEAF-0623-435E-B8A3-E8E50C78CD31}" type="datetimeFigureOut">
              <a:rPr lang="ru-RU" smtClean="0"/>
              <a:pPr/>
              <a:t>09.12.2018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0A2BFF-7F33-460E-9EAB-824BC4FD5D6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E74FEAF-0623-435E-B8A3-E8E50C78CD31}" type="datetimeFigureOut">
              <a:rPr lang="ru-RU" smtClean="0"/>
              <a:pPr/>
              <a:t>09.12.2018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A0A2BFF-7F33-460E-9EAB-824BC4FD5D6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74FEAF-0623-435E-B8A3-E8E50C78CD31}" type="datetimeFigureOut">
              <a:rPr lang="ru-RU" smtClean="0"/>
              <a:pPr/>
              <a:t>09.12.2018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A2BFF-7F33-460E-9EAB-824BC4FD5D6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mazon.com/s/ref=dp_byline_sr_book_2?ie=UTF8&amp;text=CRISTINA+STRINGHER&amp;search-alias=books&amp;field-author=CRISTINA+STRINGHER&amp;sort=relevancerank" TargetMode="External"/><Relationship Id="rId2" Type="http://schemas.openxmlformats.org/officeDocument/2006/relationships/hyperlink" Target="http://www.amazon.com/s/ref=dp_byline_sr_book_1?ie=UTF8&amp;text=Ruth+Deakin+Crick&amp;search-alias=books&amp;field-author=Ruth+Deakin+Crick&amp;sort=relevancerank" TargetMode="External"/><Relationship Id="rId1" Type="http://schemas.openxmlformats.org/officeDocument/2006/relationships/slideLayout" Target="../slideLayouts/slideLayout7.xml"/><Relationship Id="rId4" Type="http://schemas.openxmlformats.org/officeDocument/2006/relationships/hyperlink" Target="http://www.amazon.com/s/ref=dp_byline_sr_book_3?ie=UTF8&amp;text=Kai+Ren&amp;search-alias=books&amp;field-author=Kai+Ren&amp;sort=relevanceran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amazon.com/s/ref=dp_byline_sr_book_2?ie=UTF8&amp;text=CRISTINA+STRINGHER&amp;search-alias=books&amp;field-author=CRISTINA+STRINGHER&amp;sort=relevancerank" TargetMode="External"/><Relationship Id="rId2" Type="http://schemas.openxmlformats.org/officeDocument/2006/relationships/hyperlink" Target="http://www.amazon.com/s/ref=dp_byline_sr_book_1?ie=UTF8&amp;text=Ruth+Deakin+Crick&amp;search-alias=books&amp;field-author=Ruth+Deakin+Crick&amp;sort=relevancerank" TargetMode="External"/><Relationship Id="rId1" Type="http://schemas.openxmlformats.org/officeDocument/2006/relationships/slideLayout" Target="../slideLayouts/slideLayout7.xml"/><Relationship Id="rId4" Type="http://schemas.openxmlformats.org/officeDocument/2006/relationships/hyperlink" Target="http://www.amazon.com/s/ref=dp_byline_sr_book_3?ie=UTF8&amp;text=Kai+Ren&amp;search-alias=books&amp;field-author=Kai+Ren&amp;sort=relevancerank"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amazon.com/s/ref=dp_byline_sr_book_2?ie=UTF8&amp;text=CRISTINA+STRINGHER&amp;search-alias=books&amp;field-author=CRISTINA+STRINGHER&amp;sort=relevancerank" TargetMode="External"/><Relationship Id="rId2" Type="http://schemas.openxmlformats.org/officeDocument/2006/relationships/hyperlink" Target="http://www.amazon.com/s/ref=dp_byline_sr_book_1?ie=UTF8&amp;text=Ruth+Deakin+Crick&amp;search-alias=books&amp;field-author=Ruth+Deakin+Crick&amp;sort=relevancerank" TargetMode="External"/><Relationship Id="rId1" Type="http://schemas.openxmlformats.org/officeDocument/2006/relationships/slideLayout" Target="../slideLayouts/slideLayout7.xml"/><Relationship Id="rId4" Type="http://schemas.openxmlformats.org/officeDocument/2006/relationships/hyperlink" Target="http://www.amazon.com/s/ref=dp_byline_sr_book_3?ie=UTF8&amp;text=Kai+Ren&amp;search-alias=books&amp;field-author=Kai+Ren&amp;sort=relevancerank"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amazon.com/s/ref=dp_byline_sr_book_2?ie=UTF8&amp;text=CRISTINA+STRINGHER&amp;search-alias=books&amp;field-author=CRISTINA+STRINGHER&amp;sort=relevancerank" TargetMode="External"/><Relationship Id="rId2" Type="http://schemas.openxmlformats.org/officeDocument/2006/relationships/hyperlink" Target="http://www.amazon.com/s/ref=dp_byline_sr_book_1?ie=UTF8&amp;text=Ruth+Deakin+Crick&amp;search-alias=books&amp;field-author=Ruth+Deakin+Crick&amp;sort=relevancerank" TargetMode="External"/><Relationship Id="rId1" Type="http://schemas.openxmlformats.org/officeDocument/2006/relationships/slideLayout" Target="../slideLayouts/slideLayout7.xml"/><Relationship Id="rId4" Type="http://schemas.openxmlformats.org/officeDocument/2006/relationships/hyperlink" Target="http://www.amazon.com/s/ref=dp_byline_sr_book_3?ie=UTF8&amp;text=Kai+Ren&amp;search-alias=books&amp;field-author=Kai+Ren&amp;sort=relevanceran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eur-lex.europa.eu/legal-content/EN/TXT/?uri=celex:32006H0962" TargetMode="Externa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youtu.be/UJPipAM2ikQ"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youtube.r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mazon.com/s/ref=dp_byline_sr_book_2?ie=UTF8&amp;text=CRISTINA+STRINGHER&amp;search-alias=books&amp;field-author=CRISTINA+STRINGHER&amp;sort=relevancerank" TargetMode="External"/><Relationship Id="rId2" Type="http://schemas.openxmlformats.org/officeDocument/2006/relationships/hyperlink" Target="http://www.amazon.com/s/ref=dp_byline_sr_book_1?ie=UTF8&amp;text=Ruth+Deakin+Crick&amp;search-alias=books&amp;field-author=Ruth+Deakin+Crick&amp;sort=relevancerank" TargetMode="External"/><Relationship Id="rId1" Type="http://schemas.openxmlformats.org/officeDocument/2006/relationships/slideLayout" Target="../slideLayouts/slideLayout7.xml"/><Relationship Id="rId4" Type="http://schemas.openxmlformats.org/officeDocument/2006/relationships/hyperlink" Target="http://www.amazon.com/s/ref=dp_byline_sr_book_3?ie=UTF8&amp;text=Kai+Ren&amp;search-alias=books&amp;field-author=Kai+Ren&amp;sort=relevanceran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6" name="TextBox 5"/>
          <p:cNvSpPr txBox="1"/>
          <p:nvPr/>
        </p:nvSpPr>
        <p:spPr>
          <a:xfrm>
            <a:off x="2627784" y="260648"/>
            <a:ext cx="5328592" cy="1077218"/>
          </a:xfrm>
          <a:prstGeom prst="rect">
            <a:avLst/>
          </a:prstGeom>
          <a:noFill/>
        </p:spPr>
        <p:txBody>
          <a:bodyPr wrap="square" rtlCol="0">
            <a:spAutoFit/>
          </a:bodyPr>
          <a:lstStyle/>
          <a:p>
            <a:r>
              <a:rPr lang="ru-RU" sz="3200" b="1" dirty="0" smtClean="0">
                <a:solidFill>
                  <a:schemeClr val="bg1"/>
                </a:solidFill>
              </a:rPr>
              <a:t>УМЕНИЕ УЧИТЬСЯ. </a:t>
            </a:r>
          </a:p>
          <a:p>
            <a:r>
              <a:rPr lang="ru-RU" sz="3200" b="1" dirty="0" smtClean="0">
                <a:solidFill>
                  <a:schemeClr val="bg1"/>
                </a:solidFill>
              </a:rPr>
              <a:t>ПОДХОДЫ И РЕШЕНИЯ </a:t>
            </a:r>
            <a:endParaRPr lang="ru-RU" sz="3200" b="1"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22314" y="228106"/>
            <a:ext cx="7002013" cy="360755"/>
          </a:xfrm>
          <a:prstGeom prst="rect">
            <a:avLst/>
          </a:prstGeom>
          <a:noFill/>
        </p:spPr>
        <p:txBody>
          <a:bodyPr wrap="square" lIns="82945" tIns="41473" rIns="82945" bIns="41473" rtlCol="0">
            <a:spAutoFit/>
          </a:bodyPr>
          <a:lstStyle/>
          <a:p>
            <a:r>
              <a:rPr lang="ru-RU" b="1" dirty="0" smtClean="0">
                <a:solidFill>
                  <a:srgbClr val="92D050"/>
                </a:solidFill>
              </a:rPr>
              <a:t>РАБОЧАЯ МОДЕЛЬ КОМПЕТЕНЦИИ «УМЕНИЯ УЧИТЬСЯ» (2</a:t>
            </a:r>
            <a:r>
              <a:rPr lang="en-US" b="1" dirty="0" smtClean="0">
                <a:solidFill>
                  <a:srgbClr val="92D050"/>
                </a:solidFill>
              </a:rPr>
              <a:t>/5</a:t>
            </a:r>
            <a:r>
              <a:rPr lang="ru-RU" b="1" dirty="0" smtClean="0">
                <a:solidFill>
                  <a:srgbClr val="92D050"/>
                </a:solidFill>
              </a:rPr>
              <a:t>)</a:t>
            </a:r>
            <a:endParaRPr lang="ru-RU" dirty="0"/>
          </a:p>
        </p:txBody>
      </p:sp>
      <p:graphicFrame>
        <p:nvGraphicFramePr>
          <p:cNvPr id="6" name="Таблица 5"/>
          <p:cNvGraphicFramePr>
            <a:graphicFrameLocks noGrp="1"/>
          </p:cNvGraphicFramePr>
          <p:nvPr/>
        </p:nvGraphicFramePr>
        <p:xfrm>
          <a:off x="522317" y="816027"/>
          <a:ext cx="8034049" cy="5205262"/>
        </p:xfrm>
        <a:graphic>
          <a:graphicData uri="http://schemas.openxmlformats.org/drawingml/2006/table">
            <a:tbl>
              <a:tblPr>
                <a:tableStyleId>{2D5ABB26-0587-4C30-8999-92F81FD0307C}</a:tableStyleId>
              </a:tblPr>
              <a:tblGrid>
                <a:gridCol w="1936419">
                  <a:extLst>
                    <a:ext uri="{9D8B030D-6E8A-4147-A177-3AD203B41FA5}">
                      <a16:colId xmlns:a16="http://schemas.microsoft.com/office/drawing/2014/main" val="20000"/>
                    </a:ext>
                  </a:extLst>
                </a:gridCol>
                <a:gridCol w="1943814">
                  <a:extLst>
                    <a:ext uri="{9D8B030D-6E8A-4147-A177-3AD203B41FA5}">
                      <a16:colId xmlns:a16="http://schemas.microsoft.com/office/drawing/2014/main" val="20001"/>
                    </a:ext>
                  </a:extLst>
                </a:gridCol>
                <a:gridCol w="2076908">
                  <a:extLst>
                    <a:ext uri="{9D8B030D-6E8A-4147-A177-3AD203B41FA5}">
                      <a16:colId xmlns:a16="http://schemas.microsoft.com/office/drawing/2014/main" val="20002"/>
                    </a:ext>
                  </a:extLst>
                </a:gridCol>
                <a:gridCol w="2076908">
                  <a:extLst>
                    <a:ext uri="{9D8B030D-6E8A-4147-A177-3AD203B41FA5}">
                      <a16:colId xmlns:a16="http://schemas.microsoft.com/office/drawing/2014/main" val="20003"/>
                    </a:ext>
                  </a:extLst>
                </a:gridCol>
              </a:tblGrid>
              <a:tr h="204294">
                <a:tc rowSpan="2">
                  <a:txBody>
                    <a:bodyPr/>
                    <a:lstStyle/>
                    <a:p>
                      <a:pPr>
                        <a:lnSpc>
                          <a:spcPct val="115000"/>
                        </a:lnSpc>
                        <a:spcAft>
                          <a:spcPts val="0"/>
                        </a:spcAft>
                      </a:pPr>
                      <a:r>
                        <a:rPr lang="ru-RU" sz="1100" b="1" dirty="0"/>
                        <a:t>Аспекты</a:t>
                      </a:r>
                      <a:endParaRPr lang="ru-RU" sz="1100" b="1" dirty="0">
                        <a:latin typeface="Calibri" pitchFamily="34" charset="0"/>
                        <a:ea typeface="Calibri"/>
                        <a:cs typeface="Times New Roman"/>
                      </a:endParaRPr>
                    </a:p>
                  </a:txBody>
                  <a:tcPr marL="41305" marR="41305" marT="0" marB="0">
                    <a:solidFill>
                      <a:schemeClr val="bg1">
                        <a:lumMod val="95000"/>
                      </a:schemeClr>
                    </a:solidFill>
                  </a:tcPr>
                </a:tc>
                <a:tc gridSpan="3">
                  <a:txBody>
                    <a:bodyPr/>
                    <a:lstStyle/>
                    <a:p>
                      <a:pPr algn="ctr">
                        <a:lnSpc>
                          <a:spcPct val="115000"/>
                        </a:lnSpc>
                        <a:spcAft>
                          <a:spcPts val="0"/>
                        </a:spcAft>
                      </a:pPr>
                      <a:r>
                        <a:rPr lang="ru-RU" sz="1100" b="1" dirty="0"/>
                        <a:t>Виды обучения</a:t>
                      </a:r>
                      <a:endParaRPr lang="ru-RU" sz="1100" b="1" dirty="0">
                        <a:latin typeface="Calibri" pitchFamily="34" charset="0"/>
                        <a:ea typeface="Calibri"/>
                        <a:cs typeface="Times New Roman"/>
                      </a:endParaRPr>
                    </a:p>
                  </a:txBody>
                  <a:tcPr marL="41305" marR="41305" marT="0" marB="0">
                    <a:solidFill>
                      <a:schemeClr val="accent3">
                        <a:lumMod val="20000"/>
                        <a:lumOff val="80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98893">
                <a:tc vMerge="1">
                  <a:txBody>
                    <a:bodyPr/>
                    <a:lstStyle/>
                    <a:p>
                      <a:endParaRPr lang="ru-RU"/>
                    </a:p>
                  </a:txBody>
                  <a:tcPr/>
                </a:tc>
                <a:tc>
                  <a:txBody>
                    <a:bodyPr/>
                    <a:lstStyle/>
                    <a:p>
                      <a:pPr algn="ctr">
                        <a:lnSpc>
                          <a:spcPct val="115000"/>
                        </a:lnSpc>
                        <a:spcAft>
                          <a:spcPts val="0"/>
                        </a:spcAft>
                      </a:pPr>
                      <a:r>
                        <a:rPr lang="ru-RU" sz="1100" b="1" dirty="0"/>
                        <a:t>Естественный </a:t>
                      </a:r>
                      <a:endParaRPr lang="ru-RU" sz="1100" b="1" dirty="0">
                        <a:latin typeface="Calibri" pitchFamily="34" charset="0"/>
                        <a:ea typeface="Calibri"/>
                        <a:cs typeface="Times New Roman"/>
                      </a:endParaRPr>
                    </a:p>
                  </a:txBody>
                  <a:tcPr marL="41305" marR="41305" marT="0" marB="0">
                    <a:solidFill>
                      <a:srgbClr val="C2E498"/>
                    </a:solidFill>
                  </a:tcPr>
                </a:tc>
                <a:tc>
                  <a:txBody>
                    <a:bodyPr/>
                    <a:lstStyle/>
                    <a:p>
                      <a:pPr algn="ctr">
                        <a:lnSpc>
                          <a:spcPct val="115000"/>
                        </a:lnSpc>
                        <a:spcAft>
                          <a:spcPts val="0"/>
                        </a:spcAft>
                      </a:pPr>
                      <a:r>
                        <a:rPr lang="ru-RU" sz="1100" b="1" dirty="0"/>
                        <a:t>Формальный</a:t>
                      </a:r>
                      <a:endParaRPr lang="ru-RU" sz="1100" b="1" dirty="0">
                        <a:latin typeface="Calibri" pitchFamily="34" charset="0"/>
                        <a:ea typeface="Calibri"/>
                        <a:cs typeface="Times New Roman"/>
                      </a:endParaRPr>
                    </a:p>
                  </a:txBody>
                  <a:tcPr marL="41305" marR="41305" marT="0" marB="0">
                    <a:solidFill>
                      <a:srgbClr val="EDF7E1"/>
                    </a:solidFill>
                  </a:tcPr>
                </a:tc>
                <a:tc>
                  <a:txBody>
                    <a:bodyPr/>
                    <a:lstStyle/>
                    <a:p>
                      <a:pPr algn="ctr">
                        <a:lnSpc>
                          <a:spcPct val="115000"/>
                        </a:lnSpc>
                        <a:spcAft>
                          <a:spcPts val="0"/>
                        </a:spcAft>
                      </a:pPr>
                      <a:r>
                        <a:rPr lang="ru-RU" sz="1100" b="1" dirty="0"/>
                        <a:t>Личный </a:t>
                      </a:r>
                      <a:endParaRPr lang="ru-RU" sz="1100" b="1" dirty="0">
                        <a:latin typeface="Calibri" pitchFamily="34" charset="0"/>
                        <a:ea typeface="Calibri"/>
                        <a:cs typeface="Times New Roman"/>
                      </a:endParaRPr>
                    </a:p>
                  </a:txBody>
                  <a:tcPr marL="41305" marR="41305" marT="0" marB="0">
                    <a:solidFill>
                      <a:srgbClr val="92D050"/>
                    </a:solidFill>
                  </a:tcPr>
                </a:tc>
                <a:extLst>
                  <a:ext uri="{0D108BD9-81ED-4DB2-BD59-A6C34878D82A}">
                    <a16:rowId xmlns:a16="http://schemas.microsoft.com/office/drawing/2014/main" val="10001"/>
                  </a:ext>
                </a:extLst>
              </a:tr>
              <a:tr h="1106845">
                <a:tc>
                  <a:txBody>
                    <a:bodyPr/>
                    <a:lstStyle/>
                    <a:p>
                      <a:pPr>
                        <a:lnSpc>
                          <a:spcPct val="115000"/>
                        </a:lnSpc>
                        <a:spcAft>
                          <a:spcPts val="0"/>
                        </a:spcAft>
                      </a:pPr>
                      <a:r>
                        <a:rPr lang="ru-RU" sz="1100" b="1" dirty="0"/>
                        <a:t>Процессы и операции</a:t>
                      </a:r>
                      <a:endParaRPr lang="ru-RU" sz="1100" b="1" dirty="0">
                        <a:latin typeface="Calibri" pitchFamily="34" charset="0"/>
                        <a:ea typeface="Calibri"/>
                        <a:cs typeface="Times New Roman"/>
                      </a:endParaRPr>
                    </a:p>
                  </a:txBody>
                  <a:tcPr marL="41305" marR="41305" marT="0" marB="0">
                    <a:solidFill>
                      <a:schemeClr val="bg1">
                        <a:lumMod val="95000"/>
                      </a:schemeClr>
                    </a:solidFill>
                  </a:tcPr>
                </a:tc>
                <a:tc>
                  <a:txBody>
                    <a:bodyPr/>
                    <a:lstStyle/>
                    <a:p>
                      <a:pPr>
                        <a:lnSpc>
                          <a:spcPct val="115000"/>
                        </a:lnSpc>
                        <a:spcAft>
                          <a:spcPts val="0"/>
                        </a:spcAft>
                      </a:pPr>
                      <a:r>
                        <a:rPr lang="ru-RU" sz="1100" dirty="0"/>
                        <a:t>УУ из взаимодействия с другими</a:t>
                      </a:r>
                      <a:endParaRPr lang="ru-RU" sz="1100" dirty="0">
                        <a:latin typeface="Calibri" pitchFamily="34" charset="0"/>
                        <a:ea typeface="Calibri"/>
                        <a:cs typeface="Times New Roman"/>
                      </a:endParaRPr>
                    </a:p>
                  </a:txBody>
                  <a:tcPr marL="41305" marR="41305" marT="0" marB="0">
                    <a:solidFill>
                      <a:srgbClr val="C2E498"/>
                    </a:solidFill>
                  </a:tcPr>
                </a:tc>
                <a:tc>
                  <a:txBody>
                    <a:bodyPr/>
                    <a:lstStyle/>
                    <a:p>
                      <a:pPr>
                        <a:lnSpc>
                          <a:spcPct val="115000"/>
                        </a:lnSpc>
                        <a:spcAft>
                          <a:spcPts val="0"/>
                        </a:spcAft>
                      </a:pPr>
                      <a:r>
                        <a:rPr lang="ru-RU" sz="1100" dirty="0"/>
                        <a:t>УУ из инструкции (</a:t>
                      </a:r>
                      <a:r>
                        <a:rPr lang="ru-RU" sz="1100" dirty="0" smtClean="0"/>
                        <a:t>слушание, вопросы, наблюдение, обобщение, запоминание, визуализация, применение </a:t>
                      </a:r>
                      <a:r>
                        <a:rPr lang="ru-RU" sz="1100" dirty="0"/>
                        <a:t>и </a:t>
                      </a:r>
                      <a:r>
                        <a:rPr lang="ru-RU" sz="1100" dirty="0" smtClean="0"/>
                        <a:t>пересмотр </a:t>
                      </a:r>
                      <a:r>
                        <a:rPr lang="ru-RU" sz="1100" dirty="0" err="1"/>
                        <a:t>контента</a:t>
                      </a:r>
                      <a:r>
                        <a:rPr lang="ru-RU" sz="1100" dirty="0"/>
                        <a:t>)</a:t>
                      </a:r>
                      <a:endParaRPr lang="ru-RU" sz="1100" dirty="0">
                        <a:latin typeface="Calibri" pitchFamily="34" charset="0"/>
                        <a:ea typeface="Calibri"/>
                        <a:cs typeface="Times New Roman"/>
                      </a:endParaRPr>
                    </a:p>
                  </a:txBody>
                  <a:tcPr marL="41305" marR="41305" marT="0" marB="0">
                    <a:solidFill>
                      <a:srgbClr val="EDF7E1"/>
                    </a:solidFill>
                  </a:tcPr>
                </a:tc>
                <a:tc>
                  <a:txBody>
                    <a:bodyPr/>
                    <a:lstStyle/>
                    <a:p>
                      <a:pPr>
                        <a:lnSpc>
                          <a:spcPct val="115000"/>
                        </a:lnSpc>
                        <a:spcAft>
                          <a:spcPts val="0"/>
                        </a:spcAft>
                      </a:pPr>
                      <a:r>
                        <a:rPr lang="ru-RU" sz="1100" dirty="0"/>
                        <a:t>Научиться решать, что изучать (используя цели, объемы, доступные возможности, выбор, образовательные планы)</a:t>
                      </a:r>
                      <a:endParaRPr lang="ru-RU" sz="1100" dirty="0">
                        <a:latin typeface="Calibri" pitchFamily="34" charset="0"/>
                        <a:ea typeface="Calibri"/>
                        <a:cs typeface="Times New Roman"/>
                      </a:endParaRPr>
                    </a:p>
                  </a:txBody>
                  <a:tcPr marL="41305" marR="41305" marT="0" marB="0">
                    <a:solidFill>
                      <a:srgbClr val="92D050"/>
                    </a:solidFill>
                  </a:tcPr>
                </a:tc>
                <a:extLst>
                  <a:ext uri="{0D108BD9-81ED-4DB2-BD59-A6C34878D82A}">
                    <a16:rowId xmlns:a16="http://schemas.microsoft.com/office/drawing/2014/main" val="10002"/>
                  </a:ext>
                </a:extLst>
              </a:tr>
              <a:tr h="1106845">
                <a:tc>
                  <a:txBody>
                    <a:bodyPr/>
                    <a:lstStyle/>
                    <a:p>
                      <a:pPr>
                        <a:lnSpc>
                          <a:spcPct val="115000"/>
                        </a:lnSpc>
                        <a:spcAft>
                          <a:spcPts val="0"/>
                        </a:spcAft>
                      </a:pPr>
                      <a:endParaRPr lang="ru-RU" sz="1100" dirty="0">
                        <a:latin typeface="Calibri" pitchFamily="34" charset="0"/>
                        <a:ea typeface="Calibri"/>
                        <a:cs typeface="Times New Roman"/>
                      </a:endParaRPr>
                    </a:p>
                  </a:txBody>
                  <a:tcPr marL="41305" marR="41305" marT="0" marB="0">
                    <a:solidFill>
                      <a:schemeClr val="bg1">
                        <a:lumMod val="95000"/>
                      </a:schemeClr>
                    </a:solidFill>
                  </a:tcPr>
                </a:tc>
                <a:tc>
                  <a:txBody>
                    <a:bodyPr/>
                    <a:lstStyle/>
                    <a:p>
                      <a:pPr>
                        <a:lnSpc>
                          <a:spcPct val="115000"/>
                        </a:lnSpc>
                        <a:spcAft>
                          <a:spcPts val="0"/>
                        </a:spcAft>
                      </a:pPr>
                      <a:r>
                        <a:rPr lang="ru-RU" sz="1100" dirty="0"/>
                        <a:t>УУ – от внешних стимулов</a:t>
                      </a:r>
                      <a:endParaRPr lang="ru-RU" sz="1100" dirty="0">
                        <a:latin typeface="Calibri" pitchFamily="34" charset="0"/>
                        <a:ea typeface="Calibri"/>
                        <a:cs typeface="Times New Roman"/>
                      </a:endParaRPr>
                    </a:p>
                  </a:txBody>
                  <a:tcPr marL="41305" marR="41305" marT="0" marB="0">
                    <a:solidFill>
                      <a:srgbClr val="C2E498"/>
                    </a:solidFill>
                  </a:tcPr>
                </a:tc>
                <a:tc>
                  <a:txBody>
                    <a:bodyPr/>
                    <a:lstStyle/>
                    <a:p>
                      <a:pPr>
                        <a:lnSpc>
                          <a:spcPct val="115000"/>
                        </a:lnSpc>
                        <a:spcAft>
                          <a:spcPts val="0"/>
                        </a:spcAft>
                      </a:pPr>
                      <a:r>
                        <a:rPr lang="ru-RU" sz="1100" dirty="0"/>
                        <a:t>УУ заниматься предписанными задачами и выполнять их</a:t>
                      </a:r>
                      <a:endParaRPr lang="ru-RU" sz="1100" dirty="0">
                        <a:latin typeface="Calibri" pitchFamily="34" charset="0"/>
                        <a:ea typeface="Calibri"/>
                        <a:cs typeface="Times New Roman"/>
                      </a:endParaRPr>
                    </a:p>
                  </a:txBody>
                  <a:tcPr marL="41305" marR="41305" marT="0" marB="0">
                    <a:solidFill>
                      <a:srgbClr val="EDF7E1"/>
                    </a:solidFill>
                  </a:tcPr>
                </a:tc>
                <a:tc>
                  <a:txBody>
                    <a:bodyPr/>
                    <a:lstStyle/>
                    <a:p>
                      <a:pPr>
                        <a:lnSpc>
                          <a:spcPct val="115000"/>
                        </a:lnSpc>
                        <a:spcAft>
                          <a:spcPts val="0"/>
                        </a:spcAft>
                      </a:pPr>
                      <a:r>
                        <a:rPr lang="ru-RU" sz="1100" dirty="0"/>
                        <a:t>Учиться управлять своим образовательным временем (используя временные и человеческие ресурсы, модулируя собственные усилия) </a:t>
                      </a:r>
                      <a:endParaRPr lang="ru-RU" sz="1100" dirty="0">
                        <a:latin typeface="Calibri" pitchFamily="34" charset="0"/>
                        <a:ea typeface="Calibri"/>
                        <a:cs typeface="Times New Roman"/>
                      </a:endParaRPr>
                    </a:p>
                  </a:txBody>
                  <a:tcPr marL="41305" marR="41305" marT="0" marB="0">
                    <a:solidFill>
                      <a:srgbClr val="92D050"/>
                    </a:solidFill>
                  </a:tcPr>
                </a:tc>
                <a:extLst>
                  <a:ext uri="{0D108BD9-81ED-4DB2-BD59-A6C34878D82A}">
                    <a16:rowId xmlns:a16="http://schemas.microsoft.com/office/drawing/2014/main" val="10003"/>
                  </a:ext>
                </a:extLst>
              </a:tr>
              <a:tr h="397786">
                <a:tc>
                  <a:txBody>
                    <a:bodyPr/>
                    <a:lstStyle/>
                    <a:p>
                      <a:pPr>
                        <a:lnSpc>
                          <a:spcPct val="115000"/>
                        </a:lnSpc>
                        <a:spcAft>
                          <a:spcPts val="0"/>
                        </a:spcAft>
                      </a:pPr>
                      <a:endParaRPr lang="ru-RU" sz="1100" dirty="0">
                        <a:latin typeface="Calibri" pitchFamily="34" charset="0"/>
                        <a:ea typeface="Calibri"/>
                        <a:cs typeface="Times New Roman"/>
                      </a:endParaRPr>
                    </a:p>
                  </a:txBody>
                  <a:tcPr marL="41305" marR="41305" marT="0" marB="0">
                    <a:solidFill>
                      <a:schemeClr val="bg1">
                        <a:lumMod val="95000"/>
                      </a:schemeClr>
                    </a:solidFill>
                  </a:tcPr>
                </a:tc>
                <a:tc>
                  <a:txBody>
                    <a:bodyPr/>
                    <a:lstStyle/>
                    <a:p>
                      <a:pPr>
                        <a:lnSpc>
                          <a:spcPct val="115000"/>
                        </a:lnSpc>
                        <a:spcAft>
                          <a:spcPts val="0"/>
                        </a:spcAft>
                      </a:pPr>
                      <a:r>
                        <a:rPr lang="ru-RU" sz="1100" dirty="0"/>
                        <a:t>УУ </a:t>
                      </a:r>
                      <a:r>
                        <a:rPr lang="ru-RU" sz="1100" dirty="0" smtClean="0"/>
                        <a:t>–исследовать </a:t>
                      </a:r>
                      <a:r>
                        <a:rPr lang="ru-RU" sz="1100" dirty="0"/>
                        <a:t>среду</a:t>
                      </a:r>
                      <a:endParaRPr lang="ru-RU" sz="1100" dirty="0">
                        <a:latin typeface="Calibri" pitchFamily="34" charset="0"/>
                        <a:ea typeface="Calibri"/>
                        <a:cs typeface="Times New Roman"/>
                      </a:endParaRPr>
                    </a:p>
                  </a:txBody>
                  <a:tcPr marL="41305" marR="41305" marT="0" marB="0">
                    <a:solidFill>
                      <a:srgbClr val="C2E498"/>
                    </a:solidFill>
                  </a:tcPr>
                </a:tc>
                <a:tc>
                  <a:txBody>
                    <a:bodyPr/>
                    <a:lstStyle/>
                    <a:p>
                      <a:pPr>
                        <a:lnSpc>
                          <a:spcPct val="115000"/>
                        </a:lnSpc>
                        <a:spcAft>
                          <a:spcPts val="0"/>
                        </a:spcAft>
                      </a:pPr>
                      <a:r>
                        <a:rPr lang="ru-RU" sz="1100" dirty="0"/>
                        <a:t>УУ  из поставленных задач</a:t>
                      </a:r>
                      <a:endParaRPr lang="ru-RU" sz="1100" dirty="0">
                        <a:latin typeface="Calibri" pitchFamily="34" charset="0"/>
                        <a:ea typeface="Calibri"/>
                        <a:cs typeface="Times New Roman"/>
                      </a:endParaRPr>
                    </a:p>
                  </a:txBody>
                  <a:tcPr marL="41305" marR="41305" marT="0" marB="0">
                    <a:solidFill>
                      <a:srgbClr val="EDF7E1"/>
                    </a:solidFill>
                  </a:tcPr>
                </a:tc>
                <a:tc>
                  <a:txBody>
                    <a:bodyPr/>
                    <a:lstStyle/>
                    <a:p>
                      <a:pPr>
                        <a:lnSpc>
                          <a:spcPct val="115000"/>
                        </a:lnSpc>
                        <a:spcAft>
                          <a:spcPts val="0"/>
                        </a:spcAft>
                      </a:pPr>
                      <a:r>
                        <a:rPr lang="ru-RU" sz="1100" dirty="0"/>
                        <a:t>УУ из опыта (собственного и других)</a:t>
                      </a:r>
                      <a:endParaRPr lang="ru-RU" sz="1100" dirty="0">
                        <a:latin typeface="Calibri" pitchFamily="34" charset="0"/>
                        <a:ea typeface="Calibri"/>
                        <a:cs typeface="Times New Roman"/>
                      </a:endParaRPr>
                    </a:p>
                  </a:txBody>
                  <a:tcPr marL="41305" marR="41305" marT="0" marB="0">
                    <a:solidFill>
                      <a:srgbClr val="92D050"/>
                    </a:solidFill>
                  </a:tcPr>
                </a:tc>
                <a:extLst>
                  <a:ext uri="{0D108BD9-81ED-4DB2-BD59-A6C34878D82A}">
                    <a16:rowId xmlns:a16="http://schemas.microsoft.com/office/drawing/2014/main" val="10004"/>
                  </a:ext>
                </a:extLst>
              </a:tr>
              <a:tr h="1395026">
                <a:tc>
                  <a:txBody>
                    <a:bodyPr/>
                    <a:lstStyle/>
                    <a:p>
                      <a:pPr>
                        <a:lnSpc>
                          <a:spcPct val="115000"/>
                        </a:lnSpc>
                        <a:spcAft>
                          <a:spcPts val="0"/>
                        </a:spcAft>
                      </a:pPr>
                      <a:endParaRPr lang="ru-RU" sz="1100" dirty="0">
                        <a:latin typeface="Calibri" pitchFamily="34" charset="0"/>
                        <a:ea typeface="Calibri"/>
                        <a:cs typeface="Times New Roman"/>
                      </a:endParaRPr>
                    </a:p>
                  </a:txBody>
                  <a:tcPr marL="41305" marR="41305" marT="0" marB="0">
                    <a:solidFill>
                      <a:schemeClr val="bg1">
                        <a:lumMod val="95000"/>
                      </a:schemeClr>
                    </a:solidFill>
                  </a:tcPr>
                </a:tc>
                <a:tc>
                  <a:txBody>
                    <a:bodyPr/>
                    <a:lstStyle/>
                    <a:p>
                      <a:pPr>
                        <a:lnSpc>
                          <a:spcPct val="115000"/>
                        </a:lnSpc>
                        <a:spcAft>
                          <a:spcPts val="0"/>
                        </a:spcAft>
                      </a:pPr>
                      <a:r>
                        <a:rPr lang="ru-RU" sz="1100" dirty="0"/>
                        <a:t>УУ </a:t>
                      </a:r>
                      <a:r>
                        <a:rPr lang="ru-RU" sz="1100" dirty="0" smtClean="0"/>
                        <a:t>– из </a:t>
                      </a:r>
                      <a:r>
                        <a:rPr lang="ru-RU" sz="1100" dirty="0"/>
                        <a:t>практики (подготовка и повторение)</a:t>
                      </a:r>
                      <a:endParaRPr lang="ru-RU" sz="1100" dirty="0">
                        <a:latin typeface="Calibri" pitchFamily="34" charset="0"/>
                        <a:ea typeface="Calibri"/>
                        <a:cs typeface="Times New Roman"/>
                      </a:endParaRPr>
                    </a:p>
                  </a:txBody>
                  <a:tcPr marL="41305" marR="41305" marT="0" marB="0">
                    <a:solidFill>
                      <a:srgbClr val="C2E498"/>
                    </a:solidFill>
                  </a:tcPr>
                </a:tc>
                <a:tc>
                  <a:txBody>
                    <a:bodyPr/>
                    <a:lstStyle/>
                    <a:p>
                      <a:pPr>
                        <a:lnSpc>
                          <a:spcPct val="115000"/>
                        </a:lnSpc>
                        <a:spcAft>
                          <a:spcPts val="0"/>
                        </a:spcAft>
                      </a:pPr>
                      <a:r>
                        <a:rPr lang="ru-RU" sz="1100" dirty="0"/>
                        <a:t>Учиться основным образовательным навыкам и стратегиям (находить информацию, читать, чтобы понять, синтезировать, организовывать, анализировать, запоминать, пересказывать) </a:t>
                      </a:r>
                      <a:endParaRPr lang="ru-RU" sz="1100" dirty="0">
                        <a:latin typeface="Calibri" pitchFamily="34" charset="0"/>
                        <a:ea typeface="Calibri"/>
                        <a:cs typeface="Times New Roman"/>
                      </a:endParaRPr>
                    </a:p>
                  </a:txBody>
                  <a:tcPr marL="41305" marR="41305" marT="0" marB="0">
                    <a:solidFill>
                      <a:srgbClr val="EDF7E1"/>
                    </a:solidFill>
                  </a:tcPr>
                </a:tc>
                <a:tc>
                  <a:txBody>
                    <a:bodyPr/>
                    <a:lstStyle/>
                    <a:p>
                      <a:pPr>
                        <a:lnSpc>
                          <a:spcPct val="115000"/>
                        </a:lnSpc>
                        <a:spcAft>
                          <a:spcPts val="0"/>
                        </a:spcAft>
                      </a:pPr>
                      <a:r>
                        <a:rPr lang="ru-RU" sz="1100" dirty="0"/>
                        <a:t>Учиться быть человеком, который учится сознательно/намеренно (осознанность, мотивация, контроль и рефлексия на собственное учение)</a:t>
                      </a:r>
                      <a:endParaRPr lang="ru-RU" sz="1100" dirty="0">
                        <a:latin typeface="Calibri" pitchFamily="34" charset="0"/>
                        <a:ea typeface="Calibri"/>
                        <a:cs typeface="Times New Roman"/>
                      </a:endParaRPr>
                    </a:p>
                  </a:txBody>
                  <a:tcPr marL="41305" marR="41305" marT="0" marB="0">
                    <a:solidFill>
                      <a:srgbClr val="92D050"/>
                    </a:solidFill>
                  </a:tcPr>
                </a:tc>
                <a:extLst>
                  <a:ext uri="{0D108BD9-81ED-4DB2-BD59-A6C34878D82A}">
                    <a16:rowId xmlns:a16="http://schemas.microsoft.com/office/drawing/2014/main" val="10005"/>
                  </a:ext>
                </a:extLst>
              </a:tr>
              <a:tr h="795573">
                <a:tc>
                  <a:txBody>
                    <a:bodyPr/>
                    <a:lstStyle/>
                    <a:p>
                      <a:pPr>
                        <a:lnSpc>
                          <a:spcPct val="115000"/>
                        </a:lnSpc>
                        <a:spcAft>
                          <a:spcPts val="0"/>
                        </a:spcAft>
                      </a:pPr>
                      <a:endParaRPr lang="ru-RU" sz="1100" dirty="0">
                        <a:latin typeface="Calibri" pitchFamily="34" charset="0"/>
                        <a:ea typeface="Calibri"/>
                        <a:cs typeface="Times New Roman"/>
                      </a:endParaRPr>
                    </a:p>
                  </a:txBody>
                  <a:tcPr marL="41305" marR="41305" marT="0" marB="0">
                    <a:solidFill>
                      <a:schemeClr val="bg1">
                        <a:lumMod val="95000"/>
                      </a:schemeClr>
                    </a:solidFill>
                  </a:tcPr>
                </a:tc>
                <a:tc>
                  <a:txBody>
                    <a:bodyPr/>
                    <a:lstStyle/>
                    <a:p>
                      <a:pPr>
                        <a:lnSpc>
                          <a:spcPct val="115000"/>
                        </a:lnSpc>
                        <a:spcAft>
                          <a:spcPts val="0"/>
                        </a:spcAft>
                      </a:pPr>
                      <a:r>
                        <a:rPr lang="ru-RU" sz="1100" dirty="0"/>
                        <a:t>УУ </a:t>
                      </a:r>
                      <a:r>
                        <a:rPr lang="ru-RU" sz="1100" dirty="0" smtClean="0"/>
                        <a:t>– от </a:t>
                      </a:r>
                      <a:r>
                        <a:rPr lang="ru-RU" sz="1100" dirty="0"/>
                        <a:t>«внутреннего учителя»</a:t>
                      </a:r>
                      <a:endParaRPr lang="ru-RU" sz="1100" dirty="0">
                        <a:latin typeface="Calibri" pitchFamily="34" charset="0"/>
                        <a:ea typeface="Calibri"/>
                        <a:cs typeface="Times New Roman"/>
                      </a:endParaRPr>
                    </a:p>
                  </a:txBody>
                  <a:tcPr marL="41305" marR="41305" marT="0" marB="0">
                    <a:solidFill>
                      <a:srgbClr val="C2E498"/>
                    </a:solidFill>
                  </a:tcPr>
                </a:tc>
                <a:tc>
                  <a:txBody>
                    <a:bodyPr/>
                    <a:lstStyle/>
                    <a:p>
                      <a:pPr>
                        <a:lnSpc>
                          <a:spcPct val="115000"/>
                        </a:lnSpc>
                        <a:spcAft>
                          <a:spcPts val="0"/>
                        </a:spcAft>
                      </a:pPr>
                      <a:r>
                        <a:rPr lang="ru-RU" sz="1100" dirty="0"/>
                        <a:t>Учиться обобщать учебную деятельность (распространять и передавать знания)</a:t>
                      </a:r>
                      <a:endParaRPr lang="ru-RU" sz="1100" dirty="0">
                        <a:latin typeface="Calibri" pitchFamily="34" charset="0"/>
                        <a:ea typeface="Calibri"/>
                        <a:cs typeface="Times New Roman"/>
                      </a:endParaRPr>
                    </a:p>
                  </a:txBody>
                  <a:tcPr marL="41305" marR="41305" marT="0" marB="0">
                    <a:solidFill>
                      <a:srgbClr val="EDF7E1"/>
                    </a:solidFill>
                  </a:tcPr>
                </a:tc>
                <a:tc>
                  <a:txBody>
                    <a:bodyPr/>
                    <a:lstStyle/>
                    <a:p>
                      <a:pPr>
                        <a:lnSpc>
                          <a:spcPct val="115000"/>
                        </a:lnSpc>
                        <a:spcAft>
                          <a:spcPts val="0"/>
                        </a:spcAft>
                      </a:pPr>
                      <a:r>
                        <a:rPr lang="ru-RU" sz="1100" dirty="0"/>
                        <a:t>Учиться действовать (оценивать альтернативы, риски, непредвиденные обстоятельства) </a:t>
                      </a:r>
                      <a:endParaRPr lang="ru-RU" sz="1100" dirty="0">
                        <a:latin typeface="Calibri" pitchFamily="34" charset="0"/>
                        <a:ea typeface="Calibri"/>
                        <a:cs typeface="Times New Roman"/>
                      </a:endParaRPr>
                    </a:p>
                  </a:txBody>
                  <a:tcPr marL="41305" marR="41305" marT="0" marB="0">
                    <a:solidFill>
                      <a:srgbClr val="92D050"/>
                    </a:solidFill>
                  </a:tcPr>
                </a:tc>
                <a:extLst>
                  <a:ext uri="{0D108BD9-81ED-4DB2-BD59-A6C34878D82A}">
                    <a16:rowId xmlns:a16="http://schemas.microsoft.com/office/drawing/2014/main" val="10006"/>
                  </a:ext>
                </a:extLst>
              </a:tr>
            </a:tbl>
          </a:graphicData>
        </a:graphic>
      </p:graphicFrame>
      <p:sp>
        <p:nvSpPr>
          <p:cNvPr id="8" name="Номер слайда 7"/>
          <p:cNvSpPr>
            <a:spLocks noGrp="1"/>
          </p:cNvSpPr>
          <p:nvPr>
            <p:ph type="sldNum" idx="12"/>
          </p:nvPr>
        </p:nvSpPr>
        <p:spPr/>
        <p:txBody>
          <a:bodyPr/>
          <a:lstStyle/>
          <a:p>
            <a:pPr>
              <a:defRPr/>
            </a:pPr>
            <a:fld id="{5B3C2506-B21D-4249-98F7-5EBB34377091}" type="slidenum">
              <a:rPr lang="en-GB" smtClean="0"/>
              <a:pPr>
                <a:defRPr/>
              </a:pPr>
              <a:t>10</a:t>
            </a:fld>
            <a:endParaRPr lang="en-GB"/>
          </a:p>
        </p:txBody>
      </p:sp>
      <p:sp>
        <p:nvSpPr>
          <p:cNvPr id="9" name="TextBox 8"/>
          <p:cNvSpPr txBox="1"/>
          <p:nvPr/>
        </p:nvSpPr>
        <p:spPr>
          <a:xfrm>
            <a:off x="395536" y="5877272"/>
            <a:ext cx="8222517" cy="776253"/>
          </a:xfrm>
          <a:prstGeom prst="rect">
            <a:avLst/>
          </a:prstGeom>
          <a:noFill/>
        </p:spPr>
        <p:txBody>
          <a:bodyPr wrap="square" lIns="82945" tIns="41473" rIns="82945" bIns="41473" rtlCol="0">
            <a:spAutoFit/>
          </a:bodyPr>
          <a:lstStyle/>
          <a:p>
            <a:endParaRPr lang="en-US" sz="900" dirty="0" smtClean="0">
              <a:latin typeface="Calibri" pitchFamily="34" charset="0"/>
            </a:endParaRPr>
          </a:p>
          <a:p>
            <a:r>
              <a:rPr lang="ru-RU" sz="900" dirty="0" smtClean="0">
                <a:latin typeface="Calibri" pitchFamily="34" charset="0"/>
                <a:ea typeface="Calibri" pitchFamily="34" charset="0"/>
                <a:cs typeface="Times New Roman" pitchFamily="18" charset="0"/>
              </a:rPr>
              <a:t>Адаптация</a:t>
            </a:r>
            <a:r>
              <a:rPr lang="en-US" sz="900" dirty="0" smtClean="0">
                <a:latin typeface="Calibri" pitchFamily="34" charset="0"/>
                <a:ea typeface="Calibri" pitchFamily="34" charset="0"/>
                <a:cs typeface="Times New Roman" pitchFamily="18" charset="0"/>
              </a:rPr>
              <a:t> </a:t>
            </a:r>
            <a:r>
              <a:rPr lang="ru-RU" sz="900" dirty="0" smtClean="0">
                <a:latin typeface="Calibri" pitchFamily="34" charset="0"/>
                <a:ea typeface="Calibri" pitchFamily="34" charset="0"/>
                <a:cs typeface="Times New Roman" pitchFamily="18" charset="0"/>
              </a:rPr>
              <a:t>из</a:t>
            </a:r>
            <a:r>
              <a:rPr lang="en-US" sz="900" dirty="0" smtClean="0">
                <a:latin typeface="Calibri" pitchFamily="34" charset="0"/>
                <a:ea typeface="Calibri" pitchFamily="34" charset="0"/>
                <a:cs typeface="Times New Roman" pitchFamily="18" charset="0"/>
              </a:rPr>
              <a:t> Gibbons, M. (1990). A Working Model of the Learning-How-to-Learn Process. In: R.M. Smith (Ed.), Learning to Learn Across the Lifespan. </a:t>
            </a:r>
            <a:r>
              <a:rPr lang="ru-RU" sz="900" dirty="0" err="1" smtClean="0">
                <a:latin typeface="Calibri" pitchFamily="34" charset="0"/>
                <a:ea typeface="Calibri" pitchFamily="34" charset="0"/>
                <a:cs typeface="Times New Roman" pitchFamily="18" charset="0"/>
              </a:rPr>
              <a:t>San</a:t>
            </a:r>
            <a:r>
              <a:rPr lang="ru-RU" sz="900" dirty="0" smtClean="0">
                <a:latin typeface="Calibri" pitchFamily="34" charset="0"/>
                <a:ea typeface="Calibri" pitchFamily="34" charset="0"/>
                <a:cs typeface="Times New Roman" pitchFamily="18" charset="0"/>
              </a:rPr>
              <a:t> </a:t>
            </a:r>
            <a:r>
              <a:rPr lang="ru-RU" sz="900" dirty="0" err="1" smtClean="0">
                <a:latin typeface="Calibri" pitchFamily="34" charset="0"/>
                <a:ea typeface="Calibri" pitchFamily="34" charset="0"/>
                <a:cs typeface="Times New Roman" pitchFamily="18" charset="0"/>
              </a:rPr>
              <a:t>Francisco</a:t>
            </a:r>
            <a:r>
              <a:rPr lang="ru-RU" sz="900" dirty="0" smtClean="0">
                <a:latin typeface="Calibri" pitchFamily="34" charset="0"/>
                <a:ea typeface="Calibri" pitchFamily="34" charset="0"/>
                <a:cs typeface="Times New Roman" pitchFamily="18" charset="0"/>
              </a:rPr>
              <a:t>: </a:t>
            </a:r>
            <a:r>
              <a:rPr lang="ru-RU" sz="900" dirty="0" err="1" smtClean="0">
                <a:latin typeface="Calibri" pitchFamily="34" charset="0"/>
                <a:ea typeface="Calibri" pitchFamily="34" charset="0"/>
                <a:cs typeface="Times New Roman" pitchFamily="18" charset="0"/>
              </a:rPr>
              <a:t>Jossey-Bass</a:t>
            </a:r>
            <a:r>
              <a:rPr lang="ru-RU" sz="900" dirty="0" smtClean="0">
                <a:latin typeface="Calibri" pitchFamily="34" charset="0"/>
                <a:ea typeface="Calibri" pitchFamily="34" charset="0"/>
                <a:cs typeface="Times New Roman" pitchFamily="18" charset="0"/>
              </a:rPr>
              <a:t>, </a:t>
            </a:r>
            <a:r>
              <a:rPr lang="ru-RU" sz="900" dirty="0" err="1" smtClean="0">
                <a:latin typeface="Calibri" pitchFamily="34" charset="0"/>
                <a:ea typeface="Calibri" pitchFamily="34" charset="0"/>
                <a:cs typeface="Times New Roman" pitchFamily="18" charset="0"/>
              </a:rPr>
              <a:t>pp</a:t>
            </a:r>
            <a:r>
              <a:rPr lang="ru-RU" sz="900" dirty="0" smtClean="0">
                <a:latin typeface="Calibri" pitchFamily="34" charset="0"/>
                <a:ea typeface="Calibri" pitchFamily="34" charset="0"/>
                <a:cs typeface="Times New Roman" pitchFamily="18" charset="0"/>
              </a:rPr>
              <a:t>. 64-97.</a:t>
            </a:r>
          </a:p>
          <a:p>
            <a:r>
              <a:rPr lang="en-US" sz="900" dirty="0" smtClean="0">
                <a:latin typeface="Calibri" pitchFamily="34" charset="0"/>
              </a:rPr>
              <a:t>Learning </a:t>
            </a:r>
            <a:r>
              <a:rPr lang="en-US" sz="900" dirty="0">
                <a:latin typeface="Calibri" pitchFamily="34" charset="0"/>
              </a:rPr>
              <a:t>to Learn: International perspectives from theory and practice 1st Edition</a:t>
            </a:r>
          </a:p>
          <a:p>
            <a:r>
              <a:rPr lang="en-US" sz="900" dirty="0"/>
              <a:t>by </a:t>
            </a:r>
            <a:r>
              <a:rPr lang="en-US" sz="900" dirty="0">
                <a:hlinkClick r:id="rId2"/>
              </a:rPr>
              <a:t>Ruth </a:t>
            </a:r>
            <a:r>
              <a:rPr lang="en-US" sz="900" dirty="0" err="1">
                <a:hlinkClick r:id="rId2"/>
              </a:rPr>
              <a:t>Deakin</a:t>
            </a:r>
            <a:r>
              <a:rPr lang="en-US" sz="900" dirty="0">
                <a:hlinkClick r:id="rId2"/>
              </a:rPr>
              <a:t> Crick</a:t>
            </a:r>
            <a:r>
              <a:rPr lang="en-US" sz="900" dirty="0"/>
              <a:t> (Editor), </a:t>
            </a:r>
            <a:r>
              <a:rPr lang="en-US" sz="900" dirty="0">
                <a:hlinkClick r:id="rId3"/>
              </a:rPr>
              <a:t>CRISTINA STRINGHER</a:t>
            </a:r>
            <a:r>
              <a:rPr lang="en-US" sz="900" dirty="0"/>
              <a:t> (Editor), </a:t>
            </a:r>
            <a:r>
              <a:rPr lang="en-US" sz="900" dirty="0">
                <a:hlinkClick r:id="rId4"/>
              </a:rPr>
              <a:t>Kai </a:t>
            </a:r>
            <a:r>
              <a:rPr lang="en-US" sz="900" dirty="0" err="1">
                <a:hlinkClick r:id="rId4"/>
              </a:rPr>
              <a:t>Ren</a:t>
            </a:r>
            <a:r>
              <a:rPr lang="en-US" sz="900" dirty="0"/>
              <a:t> (Editor</a:t>
            </a:r>
            <a:r>
              <a:rPr lang="en-US" sz="900" dirty="0" smtClean="0"/>
              <a:t>)</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p:cNvGraphicFramePr>
            <a:graphicFrameLocks noGrp="1"/>
          </p:cNvGraphicFramePr>
          <p:nvPr/>
        </p:nvGraphicFramePr>
        <p:xfrm>
          <a:off x="395534" y="750702"/>
          <a:ext cx="8356788" cy="1742678"/>
        </p:xfrm>
        <a:graphic>
          <a:graphicData uri="http://schemas.openxmlformats.org/drawingml/2006/table">
            <a:tbl>
              <a:tblPr>
                <a:tableStyleId>{2D5ABB26-0587-4C30-8999-92F81FD0307C}</a:tableStyleId>
              </a:tblPr>
              <a:tblGrid>
                <a:gridCol w="2089197">
                  <a:extLst>
                    <a:ext uri="{9D8B030D-6E8A-4147-A177-3AD203B41FA5}">
                      <a16:colId xmlns:a16="http://schemas.microsoft.com/office/drawing/2014/main" val="20000"/>
                    </a:ext>
                  </a:extLst>
                </a:gridCol>
                <a:gridCol w="2089197">
                  <a:extLst>
                    <a:ext uri="{9D8B030D-6E8A-4147-A177-3AD203B41FA5}">
                      <a16:colId xmlns:a16="http://schemas.microsoft.com/office/drawing/2014/main" val="20001"/>
                    </a:ext>
                  </a:extLst>
                </a:gridCol>
                <a:gridCol w="2089197">
                  <a:extLst>
                    <a:ext uri="{9D8B030D-6E8A-4147-A177-3AD203B41FA5}">
                      <a16:colId xmlns:a16="http://schemas.microsoft.com/office/drawing/2014/main" val="20002"/>
                    </a:ext>
                  </a:extLst>
                </a:gridCol>
                <a:gridCol w="2089197">
                  <a:extLst>
                    <a:ext uri="{9D8B030D-6E8A-4147-A177-3AD203B41FA5}">
                      <a16:colId xmlns:a16="http://schemas.microsoft.com/office/drawing/2014/main" val="20003"/>
                    </a:ext>
                  </a:extLst>
                </a:gridCol>
              </a:tblGrid>
              <a:tr h="348536">
                <a:tc rowSpan="2">
                  <a:txBody>
                    <a:bodyPr/>
                    <a:lstStyle/>
                    <a:p>
                      <a:pPr algn="ctr">
                        <a:lnSpc>
                          <a:spcPct val="115000"/>
                        </a:lnSpc>
                        <a:spcAft>
                          <a:spcPts val="0"/>
                        </a:spcAft>
                      </a:pPr>
                      <a:r>
                        <a:rPr lang="ru-RU" sz="1100" b="1" dirty="0"/>
                        <a:t>Аспекты</a:t>
                      </a:r>
                      <a:endParaRPr lang="ru-RU" sz="1100" b="1" dirty="0">
                        <a:latin typeface="Calibri"/>
                        <a:ea typeface="Calibri"/>
                        <a:cs typeface="Times New Roman"/>
                      </a:endParaRPr>
                    </a:p>
                  </a:txBody>
                  <a:tcPr marL="62208" marR="62208" marT="0" marB="0">
                    <a:solidFill>
                      <a:schemeClr val="bg1">
                        <a:lumMod val="95000"/>
                      </a:schemeClr>
                    </a:solidFill>
                  </a:tcPr>
                </a:tc>
                <a:tc gridSpan="3">
                  <a:txBody>
                    <a:bodyPr/>
                    <a:lstStyle/>
                    <a:p>
                      <a:pPr algn="ctr">
                        <a:lnSpc>
                          <a:spcPct val="115000"/>
                        </a:lnSpc>
                        <a:spcAft>
                          <a:spcPts val="0"/>
                        </a:spcAft>
                      </a:pPr>
                      <a:r>
                        <a:rPr lang="ru-RU" sz="1100" b="1" dirty="0"/>
                        <a:t>Виды обучения</a:t>
                      </a:r>
                      <a:endParaRPr lang="ru-RU" sz="1100" b="1" dirty="0">
                        <a:latin typeface="Calibri"/>
                        <a:ea typeface="Calibri"/>
                        <a:cs typeface="Times New Roman"/>
                      </a:endParaRPr>
                    </a:p>
                  </a:txBody>
                  <a:tcPr marL="62208" marR="62208" marT="0" marB="0">
                    <a:solidFill>
                      <a:schemeClr val="accent3">
                        <a:lumMod val="20000"/>
                        <a:lumOff val="80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348536">
                <a:tc vMerge="1">
                  <a:txBody>
                    <a:bodyPr/>
                    <a:lstStyle/>
                    <a:p>
                      <a:endParaRPr lang="ru-RU"/>
                    </a:p>
                  </a:txBody>
                  <a:tcPr/>
                </a:tc>
                <a:tc>
                  <a:txBody>
                    <a:bodyPr/>
                    <a:lstStyle/>
                    <a:p>
                      <a:pPr algn="ctr">
                        <a:lnSpc>
                          <a:spcPct val="115000"/>
                        </a:lnSpc>
                        <a:spcAft>
                          <a:spcPts val="0"/>
                        </a:spcAft>
                      </a:pPr>
                      <a:r>
                        <a:rPr lang="ru-RU" sz="1100" b="1" dirty="0"/>
                        <a:t>Естественный </a:t>
                      </a:r>
                      <a:endParaRPr lang="ru-RU" sz="1100" b="1" dirty="0">
                        <a:latin typeface="Calibri"/>
                        <a:ea typeface="Calibri"/>
                        <a:cs typeface="Times New Roman"/>
                      </a:endParaRPr>
                    </a:p>
                  </a:txBody>
                  <a:tcPr marL="62208" marR="62208" marT="0" marB="0">
                    <a:solidFill>
                      <a:srgbClr val="C2E498"/>
                    </a:solidFill>
                  </a:tcPr>
                </a:tc>
                <a:tc>
                  <a:txBody>
                    <a:bodyPr/>
                    <a:lstStyle/>
                    <a:p>
                      <a:pPr algn="ctr">
                        <a:lnSpc>
                          <a:spcPct val="115000"/>
                        </a:lnSpc>
                        <a:spcAft>
                          <a:spcPts val="0"/>
                        </a:spcAft>
                      </a:pPr>
                      <a:r>
                        <a:rPr lang="ru-RU" sz="1100" b="1" dirty="0"/>
                        <a:t>Формальный</a:t>
                      </a:r>
                      <a:endParaRPr lang="ru-RU" sz="1100" b="1" dirty="0">
                        <a:latin typeface="Calibri"/>
                        <a:ea typeface="Calibri"/>
                        <a:cs typeface="Times New Roman"/>
                      </a:endParaRPr>
                    </a:p>
                  </a:txBody>
                  <a:tcPr marL="62208" marR="62208" marT="0" marB="0">
                    <a:solidFill>
                      <a:srgbClr val="EDF7E1"/>
                    </a:solidFill>
                  </a:tcPr>
                </a:tc>
                <a:tc>
                  <a:txBody>
                    <a:bodyPr/>
                    <a:lstStyle/>
                    <a:p>
                      <a:pPr algn="ctr">
                        <a:lnSpc>
                          <a:spcPct val="115000"/>
                        </a:lnSpc>
                        <a:spcAft>
                          <a:spcPts val="0"/>
                        </a:spcAft>
                      </a:pPr>
                      <a:r>
                        <a:rPr lang="ru-RU" sz="1100" b="1" dirty="0"/>
                        <a:t>Личный </a:t>
                      </a:r>
                      <a:endParaRPr lang="ru-RU" sz="1100" b="1" dirty="0">
                        <a:latin typeface="Calibri"/>
                        <a:ea typeface="Calibri"/>
                        <a:cs typeface="Times New Roman"/>
                      </a:endParaRPr>
                    </a:p>
                  </a:txBody>
                  <a:tcPr marL="62208" marR="62208" marT="0" marB="0">
                    <a:solidFill>
                      <a:srgbClr val="92D050"/>
                    </a:solidFill>
                  </a:tcPr>
                </a:tc>
                <a:extLst>
                  <a:ext uri="{0D108BD9-81ED-4DB2-BD59-A6C34878D82A}">
                    <a16:rowId xmlns:a16="http://schemas.microsoft.com/office/drawing/2014/main" val="10001"/>
                  </a:ext>
                </a:extLst>
              </a:tr>
              <a:tr h="1045606">
                <a:tc>
                  <a:txBody>
                    <a:bodyPr/>
                    <a:lstStyle/>
                    <a:p>
                      <a:pPr algn="ctr">
                        <a:lnSpc>
                          <a:spcPct val="115000"/>
                        </a:lnSpc>
                        <a:spcAft>
                          <a:spcPts val="0"/>
                        </a:spcAft>
                      </a:pPr>
                      <a:r>
                        <a:rPr lang="ru-RU" sz="1100" b="1" dirty="0"/>
                        <a:t>Образовательные цели</a:t>
                      </a:r>
                      <a:endParaRPr lang="ru-RU" sz="1100" b="1" dirty="0">
                        <a:latin typeface="Calibri"/>
                        <a:ea typeface="Calibri"/>
                        <a:cs typeface="Times New Roman"/>
                      </a:endParaRPr>
                    </a:p>
                  </a:txBody>
                  <a:tcPr marL="62208" marR="62208" marT="0" marB="0">
                    <a:solidFill>
                      <a:schemeClr val="bg1">
                        <a:lumMod val="95000"/>
                      </a:schemeClr>
                    </a:solidFill>
                  </a:tcPr>
                </a:tc>
                <a:tc>
                  <a:txBody>
                    <a:bodyPr/>
                    <a:lstStyle/>
                    <a:p>
                      <a:pPr>
                        <a:lnSpc>
                          <a:spcPct val="115000"/>
                        </a:lnSpc>
                        <a:spcAft>
                          <a:spcPts val="0"/>
                        </a:spcAft>
                      </a:pPr>
                      <a:r>
                        <a:rPr lang="ru-RU" sz="1100" dirty="0"/>
                        <a:t>Обеспечить достаточную стимуляцию в течение первых лет жизни</a:t>
                      </a:r>
                      <a:endParaRPr lang="ru-RU" sz="1100" dirty="0">
                        <a:latin typeface="Calibri"/>
                        <a:ea typeface="Calibri"/>
                        <a:cs typeface="Times New Roman"/>
                      </a:endParaRPr>
                    </a:p>
                  </a:txBody>
                  <a:tcPr marL="62208" marR="62208" marT="0" marB="0">
                    <a:solidFill>
                      <a:srgbClr val="C2E498"/>
                    </a:solidFill>
                  </a:tcPr>
                </a:tc>
                <a:tc>
                  <a:txBody>
                    <a:bodyPr/>
                    <a:lstStyle/>
                    <a:p>
                      <a:pPr>
                        <a:lnSpc>
                          <a:spcPct val="115000"/>
                        </a:lnSpc>
                        <a:spcAft>
                          <a:spcPts val="0"/>
                        </a:spcAft>
                      </a:pPr>
                      <a:r>
                        <a:rPr lang="ru-RU" sz="1100" dirty="0"/>
                        <a:t>Увеличить способность и потенциал индивида к управлению официальным образованием</a:t>
                      </a:r>
                      <a:endParaRPr lang="ru-RU" sz="1100" dirty="0">
                        <a:latin typeface="Calibri"/>
                        <a:ea typeface="Calibri"/>
                        <a:cs typeface="Times New Roman"/>
                      </a:endParaRPr>
                    </a:p>
                  </a:txBody>
                  <a:tcPr marL="62208" marR="62208" marT="0" marB="0">
                    <a:solidFill>
                      <a:srgbClr val="EDF7E1"/>
                    </a:solidFill>
                  </a:tcPr>
                </a:tc>
                <a:tc>
                  <a:txBody>
                    <a:bodyPr/>
                    <a:lstStyle/>
                    <a:p>
                      <a:pPr>
                        <a:lnSpc>
                          <a:spcPct val="115000"/>
                        </a:lnSpc>
                        <a:spcAft>
                          <a:spcPts val="0"/>
                        </a:spcAft>
                      </a:pPr>
                      <a:r>
                        <a:rPr lang="ru-RU" sz="1100" dirty="0"/>
                        <a:t>Обеспечить индивида навыками, необходимыми для образования на протяжении всей жизни </a:t>
                      </a:r>
                      <a:endParaRPr lang="ru-RU" sz="1100" dirty="0">
                        <a:latin typeface="Calibri"/>
                        <a:ea typeface="Calibri"/>
                        <a:cs typeface="Times New Roman"/>
                      </a:endParaRPr>
                    </a:p>
                  </a:txBody>
                  <a:tcPr marL="62208" marR="62208" marT="0" marB="0">
                    <a:solidFill>
                      <a:srgbClr val="92D050"/>
                    </a:solidFill>
                  </a:tcPr>
                </a:tc>
                <a:extLst>
                  <a:ext uri="{0D108BD9-81ED-4DB2-BD59-A6C34878D82A}">
                    <a16:rowId xmlns:a16="http://schemas.microsoft.com/office/drawing/2014/main" val="10002"/>
                  </a:ext>
                </a:extLst>
              </a:tr>
            </a:tbl>
          </a:graphicData>
        </a:graphic>
      </p:graphicFrame>
      <p:graphicFrame>
        <p:nvGraphicFramePr>
          <p:cNvPr id="10" name="Таблица 9"/>
          <p:cNvGraphicFramePr>
            <a:graphicFrameLocks noGrp="1"/>
          </p:cNvGraphicFramePr>
          <p:nvPr/>
        </p:nvGraphicFramePr>
        <p:xfrm>
          <a:off x="395535" y="2636913"/>
          <a:ext cx="8352928" cy="2928643"/>
        </p:xfrm>
        <a:graphic>
          <a:graphicData uri="http://schemas.openxmlformats.org/drawingml/2006/table">
            <a:tbl>
              <a:tblPr>
                <a:tableStyleId>{2D5ABB26-0587-4C30-8999-92F81FD0307C}</a:tableStyleId>
              </a:tblPr>
              <a:tblGrid>
                <a:gridCol w="2088232">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2088232">
                  <a:extLst>
                    <a:ext uri="{9D8B030D-6E8A-4147-A177-3AD203B41FA5}">
                      <a16:colId xmlns:a16="http://schemas.microsoft.com/office/drawing/2014/main" val="20002"/>
                    </a:ext>
                  </a:extLst>
                </a:gridCol>
                <a:gridCol w="2088232">
                  <a:extLst>
                    <a:ext uri="{9D8B030D-6E8A-4147-A177-3AD203B41FA5}">
                      <a16:colId xmlns:a16="http://schemas.microsoft.com/office/drawing/2014/main" val="20003"/>
                    </a:ext>
                  </a:extLst>
                </a:gridCol>
              </a:tblGrid>
              <a:tr h="334817">
                <a:tc rowSpan="2">
                  <a:txBody>
                    <a:bodyPr/>
                    <a:lstStyle/>
                    <a:p>
                      <a:pPr algn="ctr">
                        <a:lnSpc>
                          <a:spcPct val="115000"/>
                        </a:lnSpc>
                        <a:spcAft>
                          <a:spcPts val="0"/>
                        </a:spcAft>
                      </a:pPr>
                      <a:r>
                        <a:rPr lang="ru-RU" sz="1100" b="1" dirty="0" smtClean="0"/>
                        <a:t>Аспекты</a:t>
                      </a:r>
                      <a:endParaRPr lang="ru-RU" sz="1100" b="1" dirty="0">
                        <a:latin typeface="Calibri"/>
                        <a:ea typeface="Calibri"/>
                        <a:cs typeface="Times New Roman"/>
                      </a:endParaRPr>
                    </a:p>
                  </a:txBody>
                  <a:tcPr marL="62208" marR="62208" marT="0" marB="0">
                    <a:solidFill>
                      <a:schemeClr val="bg1">
                        <a:lumMod val="95000"/>
                      </a:schemeClr>
                    </a:solidFill>
                  </a:tcPr>
                </a:tc>
                <a:tc gridSpan="3">
                  <a:txBody>
                    <a:bodyPr/>
                    <a:lstStyle/>
                    <a:p>
                      <a:pPr algn="ctr">
                        <a:lnSpc>
                          <a:spcPct val="115000"/>
                        </a:lnSpc>
                        <a:spcAft>
                          <a:spcPts val="0"/>
                        </a:spcAft>
                      </a:pPr>
                      <a:r>
                        <a:rPr lang="ru-RU" sz="1100" b="1" dirty="0"/>
                        <a:t>Виды обучения</a:t>
                      </a:r>
                      <a:endParaRPr lang="ru-RU" sz="1100" b="1" dirty="0">
                        <a:latin typeface="Calibri"/>
                        <a:ea typeface="Calibri"/>
                        <a:cs typeface="Times New Roman"/>
                      </a:endParaRPr>
                    </a:p>
                  </a:txBody>
                  <a:tcPr marL="62208" marR="62208" marT="0" marB="0">
                    <a:solidFill>
                      <a:schemeClr val="accent3">
                        <a:lumMod val="20000"/>
                        <a:lumOff val="80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400229">
                <a:tc vMerge="1">
                  <a:txBody>
                    <a:bodyPr/>
                    <a:lstStyle/>
                    <a:p>
                      <a:endParaRPr lang="ru-RU"/>
                    </a:p>
                  </a:txBody>
                  <a:tcPr/>
                </a:tc>
                <a:tc>
                  <a:txBody>
                    <a:bodyPr/>
                    <a:lstStyle/>
                    <a:p>
                      <a:pPr algn="ctr">
                        <a:lnSpc>
                          <a:spcPct val="115000"/>
                        </a:lnSpc>
                        <a:spcAft>
                          <a:spcPts val="0"/>
                        </a:spcAft>
                      </a:pPr>
                      <a:r>
                        <a:rPr lang="ru-RU" sz="1100" b="1" dirty="0" smtClean="0"/>
                        <a:t>Естественный </a:t>
                      </a:r>
                      <a:endParaRPr lang="ru-RU" sz="1100" b="1" dirty="0">
                        <a:latin typeface="Calibri"/>
                        <a:ea typeface="Calibri"/>
                        <a:cs typeface="Times New Roman"/>
                      </a:endParaRPr>
                    </a:p>
                  </a:txBody>
                  <a:tcPr marL="62208" marR="62208" marT="0" marB="0">
                    <a:solidFill>
                      <a:srgbClr val="C2E498"/>
                    </a:solidFill>
                  </a:tcPr>
                </a:tc>
                <a:tc>
                  <a:txBody>
                    <a:bodyPr/>
                    <a:lstStyle/>
                    <a:p>
                      <a:pPr algn="ctr">
                        <a:lnSpc>
                          <a:spcPct val="115000"/>
                        </a:lnSpc>
                        <a:spcAft>
                          <a:spcPts val="0"/>
                        </a:spcAft>
                      </a:pPr>
                      <a:r>
                        <a:rPr lang="ru-RU" sz="1100" b="1" dirty="0"/>
                        <a:t>Формальный</a:t>
                      </a:r>
                      <a:endParaRPr lang="ru-RU" sz="1100" b="1" dirty="0">
                        <a:latin typeface="Calibri"/>
                        <a:ea typeface="Calibri"/>
                        <a:cs typeface="Times New Roman"/>
                      </a:endParaRPr>
                    </a:p>
                  </a:txBody>
                  <a:tcPr marL="62208" marR="62208" marT="0" marB="0">
                    <a:solidFill>
                      <a:srgbClr val="EDF7E1"/>
                    </a:solidFill>
                  </a:tcPr>
                </a:tc>
                <a:tc>
                  <a:txBody>
                    <a:bodyPr/>
                    <a:lstStyle/>
                    <a:p>
                      <a:pPr algn="ctr">
                        <a:lnSpc>
                          <a:spcPct val="115000"/>
                        </a:lnSpc>
                        <a:spcAft>
                          <a:spcPts val="0"/>
                        </a:spcAft>
                      </a:pPr>
                      <a:r>
                        <a:rPr lang="ru-RU" sz="1100" b="1" dirty="0"/>
                        <a:t>Личный </a:t>
                      </a:r>
                      <a:endParaRPr lang="ru-RU" sz="1100" b="1" dirty="0">
                        <a:latin typeface="Calibri"/>
                        <a:ea typeface="Calibri"/>
                        <a:cs typeface="Times New Roman"/>
                      </a:endParaRPr>
                    </a:p>
                  </a:txBody>
                  <a:tcPr marL="62208" marR="62208" marT="0" marB="0">
                    <a:solidFill>
                      <a:srgbClr val="92D050"/>
                    </a:solidFill>
                  </a:tcPr>
                </a:tc>
                <a:extLst>
                  <a:ext uri="{0D108BD9-81ED-4DB2-BD59-A6C34878D82A}">
                    <a16:rowId xmlns:a16="http://schemas.microsoft.com/office/drawing/2014/main" val="10001"/>
                  </a:ext>
                </a:extLst>
              </a:tr>
              <a:tr h="2193597">
                <a:tc>
                  <a:txBody>
                    <a:bodyPr/>
                    <a:lstStyle/>
                    <a:p>
                      <a:pPr algn="ctr">
                        <a:lnSpc>
                          <a:spcPct val="115000"/>
                        </a:lnSpc>
                        <a:spcAft>
                          <a:spcPts val="0"/>
                        </a:spcAft>
                      </a:pPr>
                      <a:r>
                        <a:rPr lang="ru-RU" sz="1100" b="1" dirty="0" smtClean="0"/>
                        <a:t>Образовательные стратегии</a:t>
                      </a:r>
                      <a:endParaRPr lang="ru-RU" sz="1100" b="1" dirty="0">
                        <a:latin typeface="Calibri"/>
                        <a:ea typeface="Calibri"/>
                        <a:cs typeface="Times New Roman"/>
                      </a:endParaRPr>
                    </a:p>
                  </a:txBody>
                  <a:tcPr marL="62208" marR="62208" marT="0" marB="0">
                    <a:solidFill>
                      <a:schemeClr val="bg1">
                        <a:lumMod val="95000"/>
                      </a:schemeClr>
                    </a:solidFill>
                  </a:tcPr>
                </a:tc>
                <a:tc>
                  <a:txBody>
                    <a:bodyPr/>
                    <a:lstStyle/>
                    <a:p>
                      <a:pPr>
                        <a:lnSpc>
                          <a:spcPct val="115000"/>
                        </a:lnSpc>
                        <a:spcAft>
                          <a:spcPts val="0"/>
                        </a:spcAft>
                      </a:pPr>
                      <a:r>
                        <a:rPr lang="ru-RU" sz="1100" dirty="0"/>
                        <a:t>Родительское воспитание. Богатый и вдохновляющий дошкольный опыт </a:t>
                      </a:r>
                      <a:endParaRPr lang="ru-RU" sz="1100" dirty="0">
                        <a:latin typeface="Calibri"/>
                        <a:ea typeface="Calibri"/>
                        <a:cs typeface="Times New Roman"/>
                      </a:endParaRPr>
                    </a:p>
                  </a:txBody>
                  <a:tcPr marL="62208" marR="62208" marT="0" marB="0">
                    <a:solidFill>
                      <a:srgbClr val="C2E498"/>
                    </a:solidFill>
                  </a:tcPr>
                </a:tc>
                <a:tc>
                  <a:txBody>
                    <a:bodyPr/>
                    <a:lstStyle/>
                    <a:p>
                      <a:pPr>
                        <a:lnSpc>
                          <a:spcPct val="115000"/>
                        </a:lnSpc>
                        <a:spcAft>
                          <a:spcPts val="0"/>
                        </a:spcAft>
                      </a:pPr>
                      <a:r>
                        <a:rPr lang="ru-RU" sz="1100" dirty="0"/>
                        <a:t>Переходный учебный план, увеличивающий предыдущее естественное  обучение  более официальным опытом</a:t>
                      </a:r>
                      <a:endParaRPr lang="ru-RU" sz="1100" dirty="0">
                        <a:latin typeface="Calibri"/>
                        <a:ea typeface="Calibri"/>
                        <a:cs typeface="Times New Roman"/>
                      </a:endParaRPr>
                    </a:p>
                  </a:txBody>
                  <a:tcPr marL="62208" marR="62208" marT="0" marB="0">
                    <a:solidFill>
                      <a:srgbClr val="EDF7E1"/>
                    </a:solidFill>
                  </a:tcPr>
                </a:tc>
                <a:tc>
                  <a:txBody>
                    <a:bodyPr/>
                    <a:lstStyle/>
                    <a:p>
                      <a:pPr>
                        <a:lnSpc>
                          <a:spcPct val="115000"/>
                        </a:lnSpc>
                        <a:spcAft>
                          <a:spcPts val="0"/>
                        </a:spcAft>
                      </a:pPr>
                      <a:r>
                        <a:rPr lang="ru-RU" sz="1100" dirty="0"/>
                        <a:t>Обучить функциональным эквивалентам прямого руководства таким образом, чтобы индивиды могли применять их для себя лично (ставить цели, планировать последовательность обучения, находить ресурсы, оценивать прогресс, рассматривать и пересматривать программы) </a:t>
                      </a:r>
                      <a:endParaRPr lang="ru-RU" sz="1100" dirty="0">
                        <a:latin typeface="Calibri"/>
                        <a:ea typeface="Calibri"/>
                        <a:cs typeface="Times New Roman"/>
                      </a:endParaRPr>
                    </a:p>
                  </a:txBody>
                  <a:tcPr marL="62208" marR="62208" marT="0" marB="0">
                    <a:solidFill>
                      <a:srgbClr val="92D050"/>
                    </a:solidFill>
                  </a:tcPr>
                </a:tc>
                <a:extLst>
                  <a:ext uri="{0D108BD9-81ED-4DB2-BD59-A6C34878D82A}">
                    <a16:rowId xmlns:a16="http://schemas.microsoft.com/office/drawing/2014/main" val="10002"/>
                  </a:ext>
                </a:extLst>
              </a:tr>
            </a:tbl>
          </a:graphicData>
        </a:graphic>
      </p:graphicFrame>
      <p:sp>
        <p:nvSpPr>
          <p:cNvPr id="196610" name="Rectangle 2"/>
          <p:cNvSpPr>
            <a:spLocks noChangeArrowheads="1"/>
          </p:cNvSpPr>
          <p:nvPr/>
        </p:nvSpPr>
        <p:spPr bwMode="auto">
          <a:xfrm>
            <a:off x="0" y="42393"/>
            <a:ext cx="167575" cy="329977"/>
          </a:xfrm>
          <a:prstGeom prst="rect">
            <a:avLst/>
          </a:prstGeom>
          <a:noFill/>
          <a:ln w="9525">
            <a:noFill/>
            <a:miter lim="800000"/>
            <a:headEnd/>
            <a:tailEnd/>
          </a:ln>
          <a:effectLst/>
        </p:spPr>
        <p:txBody>
          <a:bodyPr vert="horz" wrap="none" lIns="82945" tIns="41473" rIns="82945" bIns="41473" numCol="1" anchor="ctr" anchorCtr="0" compatLnSpc="1">
            <a:prstTxWarp prst="textNoShape">
              <a:avLst/>
            </a:prstTxWarp>
            <a:spAutoFit/>
          </a:bodyPr>
          <a:lstStyle/>
          <a:p>
            <a:pPr defTabSz="829452" fontAlgn="base">
              <a:spcBef>
                <a:spcPct val="0"/>
              </a:spcBef>
              <a:spcAft>
                <a:spcPct val="0"/>
              </a:spcAft>
            </a:pPr>
            <a:endParaRPr lang="ru-RU" sz="1600" dirty="0">
              <a:latin typeface="Arial" pitchFamily="34" charset="0"/>
              <a:cs typeface="Arial" pitchFamily="34" charset="0"/>
            </a:endParaRPr>
          </a:p>
        </p:txBody>
      </p:sp>
      <p:sp>
        <p:nvSpPr>
          <p:cNvPr id="11" name="Номер слайда 10"/>
          <p:cNvSpPr>
            <a:spLocks noGrp="1"/>
          </p:cNvSpPr>
          <p:nvPr>
            <p:ph type="sldNum" idx="12"/>
          </p:nvPr>
        </p:nvSpPr>
        <p:spPr/>
        <p:txBody>
          <a:bodyPr/>
          <a:lstStyle/>
          <a:p>
            <a:pPr>
              <a:defRPr/>
            </a:pPr>
            <a:fld id="{5B3C2506-B21D-4249-98F7-5EBB34377091}" type="slidenum">
              <a:rPr lang="en-GB" smtClean="0"/>
              <a:pPr>
                <a:defRPr/>
              </a:pPr>
              <a:t>11</a:t>
            </a:fld>
            <a:endParaRPr lang="en-GB"/>
          </a:p>
        </p:txBody>
      </p:sp>
      <p:sp>
        <p:nvSpPr>
          <p:cNvPr id="8" name="Прямоугольник 7"/>
          <p:cNvSpPr/>
          <p:nvPr/>
        </p:nvSpPr>
        <p:spPr>
          <a:xfrm>
            <a:off x="323528" y="116632"/>
            <a:ext cx="7344816" cy="369332"/>
          </a:xfrm>
          <a:prstGeom prst="rect">
            <a:avLst/>
          </a:prstGeom>
        </p:spPr>
        <p:txBody>
          <a:bodyPr wrap="square">
            <a:spAutoFit/>
          </a:bodyPr>
          <a:lstStyle/>
          <a:p>
            <a:r>
              <a:rPr lang="ru-RU" b="1" dirty="0" smtClean="0">
                <a:solidFill>
                  <a:srgbClr val="92D050"/>
                </a:solidFill>
              </a:rPr>
              <a:t>РАБОЧАЯ МОДЕЛЬ КОМПЕТЕНЦИИ «УМЕНИЯ УЧИТЬСЯ» (1</a:t>
            </a:r>
            <a:r>
              <a:rPr lang="en-US" b="1" dirty="0" smtClean="0">
                <a:solidFill>
                  <a:srgbClr val="92D050"/>
                </a:solidFill>
              </a:rPr>
              <a:t>/5</a:t>
            </a:r>
            <a:r>
              <a:rPr lang="ru-RU" b="1" dirty="0" smtClean="0">
                <a:solidFill>
                  <a:srgbClr val="92D050"/>
                </a:solidFill>
              </a:rPr>
              <a:t>)</a:t>
            </a:r>
            <a:endParaRPr lang="ru-RU" dirty="0"/>
          </a:p>
        </p:txBody>
      </p:sp>
      <p:sp>
        <p:nvSpPr>
          <p:cNvPr id="12" name="TextBox 11"/>
          <p:cNvSpPr txBox="1"/>
          <p:nvPr/>
        </p:nvSpPr>
        <p:spPr>
          <a:xfrm>
            <a:off x="395536" y="5804748"/>
            <a:ext cx="8222517" cy="776253"/>
          </a:xfrm>
          <a:prstGeom prst="rect">
            <a:avLst/>
          </a:prstGeom>
          <a:noFill/>
        </p:spPr>
        <p:txBody>
          <a:bodyPr wrap="square" lIns="82945" tIns="41473" rIns="82945" bIns="41473" rtlCol="0">
            <a:spAutoFit/>
          </a:bodyPr>
          <a:lstStyle/>
          <a:p>
            <a:endParaRPr lang="en-US" sz="900" dirty="0" smtClean="0">
              <a:latin typeface="Calibri" pitchFamily="34" charset="0"/>
            </a:endParaRPr>
          </a:p>
          <a:p>
            <a:r>
              <a:rPr lang="ru-RU" sz="900" dirty="0" smtClean="0">
                <a:latin typeface="Calibri" pitchFamily="34" charset="0"/>
                <a:ea typeface="Calibri" pitchFamily="34" charset="0"/>
                <a:cs typeface="Times New Roman" pitchFamily="18" charset="0"/>
              </a:rPr>
              <a:t>Адаптация</a:t>
            </a:r>
            <a:r>
              <a:rPr lang="en-US" sz="900" dirty="0" smtClean="0">
                <a:latin typeface="Calibri" pitchFamily="34" charset="0"/>
                <a:ea typeface="Calibri" pitchFamily="34" charset="0"/>
                <a:cs typeface="Times New Roman" pitchFamily="18" charset="0"/>
              </a:rPr>
              <a:t> </a:t>
            </a:r>
            <a:r>
              <a:rPr lang="ru-RU" sz="900" dirty="0" smtClean="0">
                <a:latin typeface="Calibri" pitchFamily="34" charset="0"/>
                <a:ea typeface="Calibri" pitchFamily="34" charset="0"/>
                <a:cs typeface="Times New Roman" pitchFamily="18" charset="0"/>
              </a:rPr>
              <a:t>из</a:t>
            </a:r>
            <a:r>
              <a:rPr lang="en-US" sz="900" dirty="0" smtClean="0">
                <a:latin typeface="Calibri" pitchFamily="34" charset="0"/>
                <a:ea typeface="Calibri" pitchFamily="34" charset="0"/>
                <a:cs typeface="Times New Roman" pitchFamily="18" charset="0"/>
              </a:rPr>
              <a:t> Gibbons, M. (1990). A Working Model of the Learning-How-to-Learn Process. In: R.M. Smith (Ed.), Learning to Learn Across the Lifespan. </a:t>
            </a:r>
            <a:r>
              <a:rPr lang="ru-RU" sz="900" dirty="0" err="1" smtClean="0">
                <a:latin typeface="Calibri" pitchFamily="34" charset="0"/>
                <a:ea typeface="Calibri" pitchFamily="34" charset="0"/>
                <a:cs typeface="Times New Roman" pitchFamily="18" charset="0"/>
              </a:rPr>
              <a:t>San</a:t>
            </a:r>
            <a:r>
              <a:rPr lang="ru-RU" sz="900" dirty="0" smtClean="0">
                <a:latin typeface="Calibri" pitchFamily="34" charset="0"/>
                <a:ea typeface="Calibri" pitchFamily="34" charset="0"/>
                <a:cs typeface="Times New Roman" pitchFamily="18" charset="0"/>
              </a:rPr>
              <a:t> </a:t>
            </a:r>
            <a:r>
              <a:rPr lang="ru-RU" sz="900" dirty="0" err="1" smtClean="0">
                <a:latin typeface="Calibri" pitchFamily="34" charset="0"/>
                <a:ea typeface="Calibri" pitchFamily="34" charset="0"/>
                <a:cs typeface="Times New Roman" pitchFamily="18" charset="0"/>
              </a:rPr>
              <a:t>Francisco</a:t>
            </a:r>
            <a:r>
              <a:rPr lang="ru-RU" sz="900" dirty="0" smtClean="0">
                <a:latin typeface="Calibri" pitchFamily="34" charset="0"/>
                <a:ea typeface="Calibri" pitchFamily="34" charset="0"/>
                <a:cs typeface="Times New Roman" pitchFamily="18" charset="0"/>
              </a:rPr>
              <a:t>: </a:t>
            </a:r>
            <a:r>
              <a:rPr lang="ru-RU" sz="900" dirty="0" err="1" smtClean="0">
                <a:latin typeface="Calibri" pitchFamily="34" charset="0"/>
                <a:ea typeface="Calibri" pitchFamily="34" charset="0"/>
                <a:cs typeface="Times New Roman" pitchFamily="18" charset="0"/>
              </a:rPr>
              <a:t>Jossey-Bass</a:t>
            </a:r>
            <a:r>
              <a:rPr lang="ru-RU" sz="900" dirty="0" smtClean="0">
                <a:latin typeface="Calibri" pitchFamily="34" charset="0"/>
                <a:ea typeface="Calibri" pitchFamily="34" charset="0"/>
                <a:cs typeface="Times New Roman" pitchFamily="18" charset="0"/>
              </a:rPr>
              <a:t>, </a:t>
            </a:r>
            <a:r>
              <a:rPr lang="ru-RU" sz="900" dirty="0" err="1" smtClean="0">
                <a:latin typeface="Calibri" pitchFamily="34" charset="0"/>
                <a:ea typeface="Calibri" pitchFamily="34" charset="0"/>
                <a:cs typeface="Times New Roman" pitchFamily="18" charset="0"/>
              </a:rPr>
              <a:t>pp</a:t>
            </a:r>
            <a:r>
              <a:rPr lang="ru-RU" sz="900" dirty="0" smtClean="0">
                <a:latin typeface="Calibri" pitchFamily="34" charset="0"/>
                <a:ea typeface="Calibri" pitchFamily="34" charset="0"/>
                <a:cs typeface="Times New Roman" pitchFamily="18" charset="0"/>
              </a:rPr>
              <a:t>. 64-97.</a:t>
            </a:r>
          </a:p>
          <a:p>
            <a:r>
              <a:rPr lang="en-US" sz="900" dirty="0" smtClean="0">
                <a:latin typeface="Calibri" pitchFamily="34" charset="0"/>
              </a:rPr>
              <a:t>Learning </a:t>
            </a:r>
            <a:r>
              <a:rPr lang="en-US" sz="900" dirty="0">
                <a:latin typeface="Calibri" pitchFamily="34" charset="0"/>
              </a:rPr>
              <a:t>to Learn: International perspectives from theory and practice 1st Edition</a:t>
            </a:r>
          </a:p>
          <a:p>
            <a:r>
              <a:rPr lang="en-US" sz="900" dirty="0"/>
              <a:t>by </a:t>
            </a:r>
            <a:r>
              <a:rPr lang="en-US" sz="900" dirty="0">
                <a:hlinkClick r:id="rId2"/>
              </a:rPr>
              <a:t>Ruth </a:t>
            </a:r>
            <a:r>
              <a:rPr lang="en-US" sz="900" dirty="0" err="1">
                <a:hlinkClick r:id="rId2"/>
              </a:rPr>
              <a:t>Deakin</a:t>
            </a:r>
            <a:r>
              <a:rPr lang="en-US" sz="900" dirty="0">
                <a:hlinkClick r:id="rId2"/>
              </a:rPr>
              <a:t> Crick</a:t>
            </a:r>
            <a:r>
              <a:rPr lang="en-US" sz="900" dirty="0"/>
              <a:t> (Editor), </a:t>
            </a:r>
            <a:r>
              <a:rPr lang="en-US" sz="900" dirty="0">
                <a:hlinkClick r:id="rId3"/>
              </a:rPr>
              <a:t>CRISTINA STRINGHER</a:t>
            </a:r>
            <a:r>
              <a:rPr lang="en-US" sz="900" dirty="0"/>
              <a:t> (Editor), </a:t>
            </a:r>
            <a:r>
              <a:rPr lang="en-US" sz="900" dirty="0">
                <a:hlinkClick r:id="rId4"/>
              </a:rPr>
              <a:t>Kai </a:t>
            </a:r>
            <a:r>
              <a:rPr lang="en-US" sz="900" dirty="0" err="1">
                <a:hlinkClick r:id="rId4"/>
              </a:rPr>
              <a:t>Ren</a:t>
            </a:r>
            <a:r>
              <a:rPr lang="en-US" sz="900" dirty="0"/>
              <a:t> (Editor</a:t>
            </a:r>
            <a:r>
              <a:rPr lang="en-US" sz="900" dirty="0" smtClean="0"/>
              <a:t>)</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ChangeArrowheads="1"/>
          </p:cNvSpPr>
          <p:nvPr/>
        </p:nvSpPr>
        <p:spPr bwMode="auto">
          <a:xfrm>
            <a:off x="0" y="42393"/>
            <a:ext cx="167575" cy="329977"/>
          </a:xfrm>
          <a:prstGeom prst="rect">
            <a:avLst/>
          </a:prstGeom>
          <a:noFill/>
          <a:ln w="9525">
            <a:noFill/>
            <a:miter lim="800000"/>
            <a:headEnd/>
            <a:tailEnd/>
          </a:ln>
          <a:effectLst/>
        </p:spPr>
        <p:txBody>
          <a:bodyPr vert="horz" wrap="none" lIns="82945" tIns="41473" rIns="82945" bIns="41473" numCol="1" anchor="ctr" anchorCtr="0" compatLnSpc="1">
            <a:prstTxWarp prst="textNoShape">
              <a:avLst/>
            </a:prstTxWarp>
            <a:spAutoFit/>
          </a:bodyPr>
          <a:lstStyle/>
          <a:p>
            <a:pPr defTabSz="829452" fontAlgn="base">
              <a:spcBef>
                <a:spcPct val="0"/>
              </a:spcBef>
              <a:spcAft>
                <a:spcPct val="0"/>
              </a:spcAft>
            </a:pPr>
            <a:endParaRPr lang="ru-RU" sz="1600" dirty="0">
              <a:latin typeface="Arial" pitchFamily="34" charset="0"/>
              <a:cs typeface="Arial" pitchFamily="34" charset="0"/>
            </a:endParaRPr>
          </a:p>
        </p:txBody>
      </p:sp>
      <p:graphicFrame>
        <p:nvGraphicFramePr>
          <p:cNvPr id="7" name="Таблица 6"/>
          <p:cNvGraphicFramePr>
            <a:graphicFrameLocks noGrp="1"/>
          </p:cNvGraphicFramePr>
          <p:nvPr/>
        </p:nvGraphicFramePr>
        <p:xfrm>
          <a:off x="395536" y="836712"/>
          <a:ext cx="8034051" cy="4808840"/>
        </p:xfrm>
        <a:graphic>
          <a:graphicData uri="http://schemas.openxmlformats.org/drawingml/2006/table">
            <a:tbl>
              <a:tblPr>
                <a:tableStyleId>{2D5ABB26-0587-4C30-8999-92F81FD0307C}</a:tableStyleId>
              </a:tblPr>
              <a:tblGrid>
                <a:gridCol w="1959525">
                  <a:extLst>
                    <a:ext uri="{9D8B030D-6E8A-4147-A177-3AD203B41FA5}">
                      <a16:colId xmlns:a16="http://schemas.microsoft.com/office/drawing/2014/main" val="20000"/>
                    </a:ext>
                  </a:extLst>
                </a:gridCol>
                <a:gridCol w="1894207">
                  <a:extLst>
                    <a:ext uri="{9D8B030D-6E8A-4147-A177-3AD203B41FA5}">
                      <a16:colId xmlns:a16="http://schemas.microsoft.com/office/drawing/2014/main" val="20001"/>
                    </a:ext>
                  </a:extLst>
                </a:gridCol>
                <a:gridCol w="2090160">
                  <a:extLst>
                    <a:ext uri="{9D8B030D-6E8A-4147-A177-3AD203B41FA5}">
                      <a16:colId xmlns:a16="http://schemas.microsoft.com/office/drawing/2014/main" val="20002"/>
                    </a:ext>
                  </a:extLst>
                </a:gridCol>
                <a:gridCol w="2090159">
                  <a:extLst>
                    <a:ext uri="{9D8B030D-6E8A-4147-A177-3AD203B41FA5}">
                      <a16:colId xmlns:a16="http://schemas.microsoft.com/office/drawing/2014/main" val="20003"/>
                    </a:ext>
                  </a:extLst>
                </a:gridCol>
              </a:tblGrid>
              <a:tr h="310291">
                <a:tc>
                  <a:txBody>
                    <a:bodyPr/>
                    <a:lstStyle/>
                    <a:p>
                      <a:pPr algn="ctr">
                        <a:lnSpc>
                          <a:spcPct val="115000"/>
                        </a:lnSpc>
                        <a:spcAft>
                          <a:spcPts val="0"/>
                        </a:spcAft>
                      </a:pPr>
                      <a:r>
                        <a:rPr lang="ru-RU" sz="1100" b="1" dirty="0"/>
                        <a:t>АСПЕКТЫ</a:t>
                      </a:r>
                      <a:endParaRPr lang="ru-RU" sz="1100" b="1" dirty="0">
                        <a:latin typeface="Calibri"/>
                        <a:ea typeface="Calibri"/>
                        <a:cs typeface="Times New Roman"/>
                      </a:endParaRPr>
                    </a:p>
                  </a:txBody>
                  <a:tcPr marL="62208" marR="62208" marT="0" marB="0"/>
                </a:tc>
                <a:tc>
                  <a:txBody>
                    <a:bodyPr/>
                    <a:lstStyle/>
                    <a:p>
                      <a:pPr algn="ctr">
                        <a:lnSpc>
                          <a:spcPct val="115000"/>
                        </a:lnSpc>
                        <a:spcAft>
                          <a:spcPts val="0"/>
                        </a:spcAft>
                      </a:pPr>
                      <a:r>
                        <a:rPr lang="ru-RU" sz="1100" b="1" dirty="0"/>
                        <a:t>Разум </a:t>
                      </a:r>
                      <a:endParaRPr lang="ru-RU" sz="1100" b="1" dirty="0">
                        <a:latin typeface="Calibri"/>
                        <a:ea typeface="Calibri"/>
                        <a:cs typeface="Times New Roman"/>
                      </a:endParaRPr>
                    </a:p>
                  </a:txBody>
                  <a:tcPr marL="62208" marR="62208" marT="0" marB="0">
                    <a:solidFill>
                      <a:srgbClr val="C2E498"/>
                    </a:solidFill>
                  </a:tcPr>
                </a:tc>
                <a:tc>
                  <a:txBody>
                    <a:bodyPr/>
                    <a:lstStyle/>
                    <a:p>
                      <a:pPr algn="ctr">
                        <a:lnSpc>
                          <a:spcPct val="115000"/>
                        </a:lnSpc>
                        <a:spcAft>
                          <a:spcPts val="0"/>
                        </a:spcAft>
                      </a:pPr>
                      <a:r>
                        <a:rPr lang="ru-RU" sz="1100" b="1" dirty="0"/>
                        <a:t>Эмоции </a:t>
                      </a:r>
                      <a:endParaRPr lang="ru-RU" sz="1100" b="1" dirty="0">
                        <a:latin typeface="Calibri"/>
                        <a:ea typeface="Calibri"/>
                        <a:cs typeface="Times New Roman"/>
                      </a:endParaRPr>
                    </a:p>
                  </a:txBody>
                  <a:tcPr marL="62208" marR="62208" marT="0" marB="0">
                    <a:solidFill>
                      <a:srgbClr val="EDF7E1"/>
                    </a:solidFill>
                  </a:tcPr>
                </a:tc>
                <a:tc>
                  <a:txBody>
                    <a:bodyPr/>
                    <a:lstStyle/>
                    <a:p>
                      <a:pPr algn="ctr">
                        <a:lnSpc>
                          <a:spcPct val="115000"/>
                        </a:lnSpc>
                        <a:spcAft>
                          <a:spcPts val="0"/>
                        </a:spcAft>
                      </a:pPr>
                      <a:r>
                        <a:rPr lang="ru-RU" sz="1100" b="1" dirty="0"/>
                        <a:t>Действие</a:t>
                      </a:r>
                      <a:endParaRPr lang="ru-RU" sz="1100" b="1" dirty="0">
                        <a:latin typeface="Calibri"/>
                        <a:ea typeface="Calibri"/>
                        <a:cs typeface="Times New Roman"/>
                      </a:endParaRPr>
                    </a:p>
                  </a:txBody>
                  <a:tcPr marL="62208" marR="62208" marT="0" marB="0">
                    <a:solidFill>
                      <a:srgbClr val="92D050"/>
                    </a:solidFill>
                  </a:tcPr>
                </a:tc>
                <a:extLst>
                  <a:ext uri="{0D108BD9-81ED-4DB2-BD59-A6C34878D82A}">
                    <a16:rowId xmlns:a16="http://schemas.microsoft.com/office/drawing/2014/main" val="10000"/>
                  </a:ext>
                </a:extLst>
              </a:tr>
              <a:tr h="604251">
                <a:tc>
                  <a:txBody>
                    <a:bodyPr/>
                    <a:lstStyle/>
                    <a:p>
                      <a:pPr>
                        <a:lnSpc>
                          <a:spcPct val="115000"/>
                        </a:lnSpc>
                        <a:spcAft>
                          <a:spcPts val="0"/>
                        </a:spcAft>
                      </a:pPr>
                      <a:endParaRPr lang="ru-RU" sz="1000" dirty="0">
                        <a:latin typeface="Calibri"/>
                        <a:ea typeface="Calibri"/>
                        <a:cs typeface="Times New Roman"/>
                      </a:endParaRPr>
                    </a:p>
                  </a:txBody>
                  <a:tcPr marL="62208" marR="62208" marT="0" marB="0"/>
                </a:tc>
                <a:tc>
                  <a:txBody>
                    <a:bodyPr/>
                    <a:lstStyle/>
                    <a:p>
                      <a:pPr>
                        <a:lnSpc>
                          <a:spcPct val="115000"/>
                        </a:lnSpc>
                        <a:spcAft>
                          <a:spcPts val="0"/>
                        </a:spcAft>
                      </a:pPr>
                      <a:r>
                        <a:rPr lang="ru-RU" sz="1100" i="1" dirty="0"/>
                        <a:t>Способность логически мыслить</a:t>
                      </a:r>
                      <a:endParaRPr lang="ru-RU" sz="1100" i="1" dirty="0">
                        <a:latin typeface="Calibri"/>
                        <a:ea typeface="Calibri"/>
                        <a:cs typeface="Times New Roman"/>
                      </a:endParaRPr>
                    </a:p>
                  </a:txBody>
                  <a:tcPr marL="62208" marR="62208" marT="0" marB="0">
                    <a:solidFill>
                      <a:srgbClr val="C2E498"/>
                    </a:solidFill>
                  </a:tcPr>
                </a:tc>
                <a:tc>
                  <a:txBody>
                    <a:bodyPr/>
                    <a:lstStyle/>
                    <a:p>
                      <a:pPr>
                        <a:lnSpc>
                          <a:spcPct val="115000"/>
                        </a:lnSpc>
                        <a:spcAft>
                          <a:spcPts val="0"/>
                        </a:spcAft>
                      </a:pPr>
                      <a:r>
                        <a:rPr lang="ru-RU" sz="1100" i="1" dirty="0"/>
                        <a:t>Вовлеченность, доверие, самооценка, самоконтроль, межличностные отношения</a:t>
                      </a:r>
                      <a:endParaRPr lang="ru-RU" sz="1100" i="1" dirty="0">
                        <a:latin typeface="Calibri"/>
                        <a:ea typeface="Calibri"/>
                        <a:cs typeface="Times New Roman"/>
                      </a:endParaRPr>
                    </a:p>
                  </a:txBody>
                  <a:tcPr marL="62208" marR="62208" marT="0" marB="0">
                    <a:solidFill>
                      <a:srgbClr val="EDF7E1"/>
                    </a:solidFill>
                  </a:tcPr>
                </a:tc>
                <a:tc>
                  <a:txBody>
                    <a:bodyPr/>
                    <a:lstStyle/>
                    <a:p>
                      <a:pPr>
                        <a:lnSpc>
                          <a:spcPct val="115000"/>
                        </a:lnSpc>
                        <a:spcAft>
                          <a:spcPts val="0"/>
                        </a:spcAft>
                      </a:pPr>
                      <a:endParaRPr lang="ru-RU" sz="1100" dirty="0">
                        <a:latin typeface="Calibri"/>
                        <a:ea typeface="Calibri"/>
                        <a:cs typeface="Times New Roman"/>
                      </a:endParaRPr>
                    </a:p>
                  </a:txBody>
                  <a:tcPr marL="62208" marR="62208" marT="0" marB="0">
                    <a:solidFill>
                      <a:srgbClr val="92D050"/>
                    </a:solidFill>
                  </a:tcPr>
                </a:tc>
                <a:extLst>
                  <a:ext uri="{0D108BD9-81ED-4DB2-BD59-A6C34878D82A}">
                    <a16:rowId xmlns:a16="http://schemas.microsoft.com/office/drawing/2014/main" val="10001"/>
                  </a:ext>
                </a:extLst>
              </a:tr>
              <a:tr h="310291">
                <a:tc>
                  <a:txBody>
                    <a:bodyPr/>
                    <a:lstStyle/>
                    <a:p>
                      <a:pPr>
                        <a:lnSpc>
                          <a:spcPct val="115000"/>
                        </a:lnSpc>
                        <a:spcAft>
                          <a:spcPts val="0"/>
                        </a:spcAft>
                      </a:pPr>
                      <a:endParaRPr lang="ru-RU" sz="1000" dirty="0">
                        <a:latin typeface="Calibri"/>
                        <a:ea typeface="Calibri"/>
                        <a:cs typeface="Times New Roman"/>
                      </a:endParaRPr>
                    </a:p>
                  </a:txBody>
                  <a:tcPr marL="62208" marR="62208" marT="0" marB="0"/>
                </a:tc>
                <a:tc>
                  <a:txBody>
                    <a:bodyPr/>
                    <a:lstStyle/>
                    <a:p>
                      <a:pPr>
                        <a:lnSpc>
                          <a:spcPct val="115000"/>
                        </a:lnSpc>
                        <a:spcAft>
                          <a:spcPts val="0"/>
                        </a:spcAft>
                      </a:pPr>
                      <a:r>
                        <a:rPr lang="ru-RU" sz="1100" dirty="0"/>
                        <a:t>Понимать  среду </a:t>
                      </a:r>
                      <a:endParaRPr lang="ru-RU" sz="1100" dirty="0">
                        <a:latin typeface="Calibri"/>
                        <a:ea typeface="Calibri"/>
                        <a:cs typeface="Times New Roman"/>
                      </a:endParaRPr>
                    </a:p>
                  </a:txBody>
                  <a:tcPr marL="62208" marR="62208" marT="0" marB="0">
                    <a:solidFill>
                      <a:srgbClr val="C2E498"/>
                    </a:solidFill>
                  </a:tcPr>
                </a:tc>
                <a:tc>
                  <a:txBody>
                    <a:bodyPr/>
                    <a:lstStyle/>
                    <a:p>
                      <a:pPr>
                        <a:lnSpc>
                          <a:spcPct val="115000"/>
                        </a:lnSpc>
                        <a:spcAft>
                          <a:spcPts val="0"/>
                        </a:spcAft>
                      </a:pPr>
                      <a:r>
                        <a:rPr lang="ru-RU" sz="1100" dirty="0"/>
                        <a:t>Ощущать свои эмоции</a:t>
                      </a:r>
                      <a:endParaRPr lang="ru-RU" sz="1100" dirty="0">
                        <a:latin typeface="Calibri"/>
                        <a:ea typeface="Calibri"/>
                        <a:cs typeface="Times New Roman"/>
                      </a:endParaRPr>
                    </a:p>
                  </a:txBody>
                  <a:tcPr marL="62208" marR="62208" marT="0" marB="0">
                    <a:solidFill>
                      <a:srgbClr val="EDF7E1"/>
                    </a:solidFill>
                  </a:tcPr>
                </a:tc>
                <a:tc>
                  <a:txBody>
                    <a:bodyPr/>
                    <a:lstStyle/>
                    <a:p>
                      <a:pPr>
                        <a:lnSpc>
                          <a:spcPct val="115000"/>
                        </a:lnSpc>
                        <a:spcAft>
                          <a:spcPts val="0"/>
                        </a:spcAft>
                      </a:pPr>
                      <a:r>
                        <a:rPr lang="ru-RU" sz="1100" dirty="0"/>
                        <a:t>Принимать решения</a:t>
                      </a:r>
                      <a:endParaRPr lang="ru-RU" sz="1100" dirty="0">
                        <a:latin typeface="Calibri"/>
                        <a:ea typeface="Calibri"/>
                        <a:cs typeface="Times New Roman"/>
                      </a:endParaRPr>
                    </a:p>
                  </a:txBody>
                  <a:tcPr marL="62208" marR="62208" marT="0" marB="0">
                    <a:solidFill>
                      <a:srgbClr val="92D050"/>
                    </a:solidFill>
                  </a:tcPr>
                </a:tc>
                <a:extLst>
                  <a:ext uri="{0D108BD9-81ED-4DB2-BD59-A6C34878D82A}">
                    <a16:rowId xmlns:a16="http://schemas.microsoft.com/office/drawing/2014/main" val="10002"/>
                  </a:ext>
                </a:extLst>
              </a:tr>
              <a:tr h="791391">
                <a:tc>
                  <a:txBody>
                    <a:bodyPr/>
                    <a:lstStyle/>
                    <a:p>
                      <a:pPr>
                        <a:lnSpc>
                          <a:spcPct val="115000"/>
                        </a:lnSpc>
                        <a:spcAft>
                          <a:spcPts val="0"/>
                        </a:spcAft>
                      </a:pPr>
                      <a:endParaRPr lang="ru-RU" sz="1000" dirty="0">
                        <a:latin typeface="Calibri"/>
                        <a:ea typeface="Calibri"/>
                        <a:cs typeface="Times New Roman"/>
                      </a:endParaRPr>
                    </a:p>
                  </a:txBody>
                  <a:tcPr marL="62208" marR="62208" marT="0" marB="0"/>
                </a:tc>
                <a:tc>
                  <a:txBody>
                    <a:bodyPr/>
                    <a:lstStyle/>
                    <a:p>
                      <a:pPr>
                        <a:lnSpc>
                          <a:spcPct val="115000"/>
                        </a:lnSpc>
                        <a:spcAft>
                          <a:spcPts val="0"/>
                        </a:spcAft>
                      </a:pPr>
                      <a:r>
                        <a:rPr lang="ru-RU" sz="1100" dirty="0"/>
                        <a:t>Анализировать  феномен в рамках более широкой картины</a:t>
                      </a:r>
                      <a:endParaRPr lang="ru-RU" sz="1100" dirty="0">
                        <a:latin typeface="Calibri"/>
                        <a:ea typeface="Calibri"/>
                        <a:cs typeface="Times New Roman"/>
                      </a:endParaRPr>
                    </a:p>
                  </a:txBody>
                  <a:tcPr marL="62208" marR="62208" marT="0" marB="0">
                    <a:solidFill>
                      <a:srgbClr val="C2E498"/>
                    </a:solidFill>
                  </a:tcPr>
                </a:tc>
                <a:tc>
                  <a:txBody>
                    <a:bodyPr/>
                    <a:lstStyle/>
                    <a:p>
                      <a:pPr>
                        <a:lnSpc>
                          <a:spcPct val="115000"/>
                        </a:lnSpc>
                        <a:spcAft>
                          <a:spcPts val="0"/>
                        </a:spcAft>
                      </a:pPr>
                      <a:r>
                        <a:rPr lang="ru-RU" sz="1100" dirty="0"/>
                        <a:t>Формировать видение своего «я» в мире </a:t>
                      </a:r>
                      <a:endParaRPr lang="ru-RU" sz="1100" dirty="0">
                        <a:latin typeface="Calibri"/>
                        <a:ea typeface="Calibri"/>
                        <a:cs typeface="Times New Roman"/>
                      </a:endParaRPr>
                    </a:p>
                  </a:txBody>
                  <a:tcPr marL="62208" marR="62208" marT="0" marB="0">
                    <a:solidFill>
                      <a:srgbClr val="EDF7E1"/>
                    </a:solidFill>
                  </a:tcPr>
                </a:tc>
                <a:tc>
                  <a:txBody>
                    <a:bodyPr/>
                    <a:lstStyle/>
                    <a:p>
                      <a:pPr>
                        <a:lnSpc>
                          <a:spcPct val="115000"/>
                        </a:lnSpc>
                        <a:spcAft>
                          <a:spcPts val="0"/>
                        </a:spcAft>
                      </a:pPr>
                      <a:r>
                        <a:rPr lang="ru-RU" sz="1100" dirty="0"/>
                        <a:t>Проявлять инициативу</a:t>
                      </a:r>
                      <a:endParaRPr lang="ru-RU" sz="1100" dirty="0">
                        <a:latin typeface="Calibri"/>
                        <a:ea typeface="Calibri"/>
                        <a:cs typeface="Times New Roman"/>
                      </a:endParaRPr>
                    </a:p>
                  </a:txBody>
                  <a:tcPr marL="62208" marR="62208" marT="0" marB="0">
                    <a:solidFill>
                      <a:srgbClr val="92D050"/>
                    </a:solidFill>
                  </a:tcPr>
                </a:tc>
                <a:extLst>
                  <a:ext uri="{0D108BD9-81ED-4DB2-BD59-A6C34878D82A}">
                    <a16:rowId xmlns:a16="http://schemas.microsoft.com/office/drawing/2014/main" val="10003"/>
                  </a:ext>
                </a:extLst>
              </a:tr>
              <a:tr h="930872">
                <a:tc>
                  <a:txBody>
                    <a:bodyPr/>
                    <a:lstStyle/>
                    <a:p>
                      <a:pPr>
                        <a:lnSpc>
                          <a:spcPct val="115000"/>
                        </a:lnSpc>
                        <a:spcAft>
                          <a:spcPts val="0"/>
                        </a:spcAft>
                      </a:pPr>
                      <a:endParaRPr lang="ru-RU" sz="1000">
                        <a:latin typeface="Calibri"/>
                        <a:ea typeface="Calibri"/>
                        <a:cs typeface="Times New Roman"/>
                      </a:endParaRPr>
                    </a:p>
                  </a:txBody>
                  <a:tcPr marL="62208" marR="62208" marT="0" marB="0"/>
                </a:tc>
                <a:tc>
                  <a:txBody>
                    <a:bodyPr/>
                    <a:lstStyle/>
                    <a:p>
                      <a:pPr>
                        <a:lnSpc>
                          <a:spcPct val="115000"/>
                        </a:lnSpc>
                        <a:spcAft>
                          <a:spcPts val="0"/>
                        </a:spcAft>
                      </a:pPr>
                      <a:r>
                        <a:rPr lang="ru-RU" sz="1100" dirty="0"/>
                        <a:t>Создавать предположения о действительности и интерпретировать ее </a:t>
                      </a:r>
                      <a:endParaRPr lang="ru-RU" sz="1100" dirty="0">
                        <a:latin typeface="Calibri"/>
                        <a:ea typeface="Calibri"/>
                        <a:cs typeface="Times New Roman"/>
                      </a:endParaRPr>
                    </a:p>
                  </a:txBody>
                  <a:tcPr marL="62208" marR="62208" marT="0" marB="0">
                    <a:solidFill>
                      <a:srgbClr val="C2E498"/>
                    </a:solidFill>
                  </a:tcPr>
                </a:tc>
                <a:tc>
                  <a:txBody>
                    <a:bodyPr/>
                    <a:lstStyle/>
                    <a:p>
                      <a:pPr>
                        <a:lnSpc>
                          <a:spcPct val="115000"/>
                        </a:lnSpc>
                        <a:spcAft>
                          <a:spcPts val="0"/>
                        </a:spcAft>
                      </a:pPr>
                      <a:r>
                        <a:rPr lang="ru-RU" sz="1100" dirty="0"/>
                        <a:t>Наращивать уверенность в себе</a:t>
                      </a:r>
                      <a:endParaRPr lang="ru-RU" sz="1100" dirty="0">
                        <a:latin typeface="Calibri"/>
                        <a:ea typeface="Calibri"/>
                        <a:cs typeface="Times New Roman"/>
                      </a:endParaRPr>
                    </a:p>
                  </a:txBody>
                  <a:tcPr marL="62208" marR="62208" marT="0" marB="0">
                    <a:solidFill>
                      <a:srgbClr val="EDF7E1"/>
                    </a:solidFill>
                  </a:tcPr>
                </a:tc>
                <a:tc>
                  <a:txBody>
                    <a:bodyPr/>
                    <a:lstStyle/>
                    <a:p>
                      <a:pPr>
                        <a:lnSpc>
                          <a:spcPct val="115000"/>
                        </a:lnSpc>
                        <a:spcAft>
                          <a:spcPts val="0"/>
                        </a:spcAft>
                      </a:pPr>
                      <a:r>
                        <a:rPr lang="ru-RU" sz="1100" dirty="0"/>
                        <a:t>Практиковаться, делать, действовать, пробовать вновь</a:t>
                      </a:r>
                      <a:endParaRPr lang="ru-RU" sz="1100" dirty="0">
                        <a:latin typeface="Calibri"/>
                        <a:ea typeface="Calibri"/>
                        <a:cs typeface="Times New Roman"/>
                      </a:endParaRPr>
                    </a:p>
                  </a:txBody>
                  <a:tcPr marL="62208" marR="62208" marT="0" marB="0">
                    <a:solidFill>
                      <a:srgbClr val="92D050"/>
                    </a:solidFill>
                  </a:tcPr>
                </a:tc>
                <a:extLst>
                  <a:ext uri="{0D108BD9-81ED-4DB2-BD59-A6C34878D82A}">
                    <a16:rowId xmlns:a16="http://schemas.microsoft.com/office/drawing/2014/main" val="10004"/>
                  </a:ext>
                </a:extLst>
              </a:tr>
              <a:tr h="930872">
                <a:tc>
                  <a:txBody>
                    <a:bodyPr/>
                    <a:lstStyle/>
                    <a:p>
                      <a:pPr>
                        <a:lnSpc>
                          <a:spcPct val="115000"/>
                        </a:lnSpc>
                        <a:spcAft>
                          <a:spcPts val="0"/>
                        </a:spcAft>
                      </a:pPr>
                      <a:endParaRPr lang="ru-RU" sz="1000">
                        <a:latin typeface="Calibri"/>
                        <a:ea typeface="Calibri"/>
                        <a:cs typeface="Times New Roman"/>
                      </a:endParaRPr>
                    </a:p>
                  </a:txBody>
                  <a:tcPr marL="62208" marR="62208" marT="0" marB="0"/>
                </a:tc>
                <a:tc>
                  <a:txBody>
                    <a:bodyPr/>
                    <a:lstStyle/>
                    <a:p>
                      <a:pPr>
                        <a:lnSpc>
                          <a:spcPct val="115000"/>
                        </a:lnSpc>
                        <a:spcAft>
                          <a:spcPts val="0"/>
                        </a:spcAft>
                      </a:pPr>
                      <a:r>
                        <a:rPr lang="ru-RU" sz="1100" dirty="0"/>
                        <a:t>Использовать воображение, чтобы найти альтернативные варианты решения</a:t>
                      </a:r>
                      <a:endParaRPr lang="ru-RU" sz="1100" dirty="0">
                        <a:latin typeface="Calibri"/>
                        <a:ea typeface="Calibri"/>
                        <a:cs typeface="Times New Roman"/>
                      </a:endParaRPr>
                    </a:p>
                  </a:txBody>
                  <a:tcPr marL="62208" marR="62208" marT="0" marB="0">
                    <a:solidFill>
                      <a:srgbClr val="C2E498"/>
                    </a:solidFill>
                  </a:tcPr>
                </a:tc>
                <a:tc>
                  <a:txBody>
                    <a:bodyPr/>
                    <a:lstStyle/>
                    <a:p>
                      <a:pPr>
                        <a:lnSpc>
                          <a:spcPct val="115000"/>
                        </a:lnSpc>
                        <a:spcAft>
                          <a:spcPts val="0"/>
                        </a:spcAft>
                      </a:pPr>
                      <a:r>
                        <a:rPr lang="ru-RU" sz="1100" dirty="0"/>
                        <a:t>Развивать решительность </a:t>
                      </a:r>
                      <a:endParaRPr lang="ru-RU" sz="1100" dirty="0">
                        <a:latin typeface="Calibri"/>
                        <a:ea typeface="Calibri"/>
                        <a:cs typeface="Times New Roman"/>
                      </a:endParaRPr>
                    </a:p>
                  </a:txBody>
                  <a:tcPr marL="62208" marR="62208" marT="0" marB="0">
                    <a:solidFill>
                      <a:srgbClr val="EDF7E1"/>
                    </a:solidFill>
                  </a:tcPr>
                </a:tc>
                <a:tc>
                  <a:txBody>
                    <a:bodyPr/>
                    <a:lstStyle/>
                    <a:p>
                      <a:pPr>
                        <a:lnSpc>
                          <a:spcPct val="115000"/>
                        </a:lnSpc>
                        <a:spcAft>
                          <a:spcPts val="0"/>
                        </a:spcAft>
                      </a:pPr>
                      <a:r>
                        <a:rPr lang="ru-RU" sz="1100" dirty="0"/>
                        <a:t>Решать проблемы</a:t>
                      </a:r>
                      <a:endParaRPr lang="ru-RU" sz="1100" dirty="0">
                        <a:latin typeface="Calibri"/>
                        <a:ea typeface="Calibri"/>
                        <a:cs typeface="Times New Roman"/>
                      </a:endParaRPr>
                    </a:p>
                  </a:txBody>
                  <a:tcPr marL="62208" marR="62208" marT="0" marB="0">
                    <a:solidFill>
                      <a:srgbClr val="92D050"/>
                    </a:solidFill>
                  </a:tcPr>
                </a:tc>
                <a:extLst>
                  <a:ext uri="{0D108BD9-81ED-4DB2-BD59-A6C34878D82A}">
                    <a16:rowId xmlns:a16="http://schemas.microsoft.com/office/drawing/2014/main" val="10005"/>
                  </a:ext>
                </a:extLst>
              </a:tr>
              <a:tr h="930872">
                <a:tc>
                  <a:txBody>
                    <a:bodyPr/>
                    <a:lstStyle/>
                    <a:p>
                      <a:pPr>
                        <a:lnSpc>
                          <a:spcPct val="115000"/>
                        </a:lnSpc>
                        <a:spcAft>
                          <a:spcPts val="0"/>
                        </a:spcAft>
                      </a:pPr>
                      <a:endParaRPr lang="ru-RU" sz="1000">
                        <a:latin typeface="Calibri"/>
                        <a:ea typeface="Calibri"/>
                        <a:cs typeface="Times New Roman"/>
                      </a:endParaRPr>
                    </a:p>
                  </a:txBody>
                  <a:tcPr marL="62208" marR="62208" marT="0" marB="0"/>
                </a:tc>
                <a:tc>
                  <a:txBody>
                    <a:bodyPr/>
                    <a:lstStyle/>
                    <a:p>
                      <a:pPr>
                        <a:lnSpc>
                          <a:spcPct val="115000"/>
                        </a:lnSpc>
                        <a:spcAft>
                          <a:spcPts val="0"/>
                        </a:spcAft>
                      </a:pPr>
                      <a:r>
                        <a:rPr lang="ru-RU" sz="1100" dirty="0"/>
                        <a:t>Размышлять и оценивать</a:t>
                      </a:r>
                      <a:endParaRPr lang="ru-RU" sz="1100" dirty="0">
                        <a:latin typeface="Calibri"/>
                        <a:ea typeface="Calibri"/>
                        <a:cs typeface="Times New Roman"/>
                      </a:endParaRPr>
                    </a:p>
                  </a:txBody>
                  <a:tcPr marL="62208" marR="62208" marT="0" marB="0">
                    <a:solidFill>
                      <a:srgbClr val="C2E498"/>
                    </a:solidFill>
                  </a:tcPr>
                </a:tc>
                <a:tc>
                  <a:txBody>
                    <a:bodyPr/>
                    <a:lstStyle/>
                    <a:p>
                      <a:pPr>
                        <a:lnSpc>
                          <a:spcPct val="115000"/>
                        </a:lnSpc>
                        <a:spcAft>
                          <a:spcPts val="0"/>
                        </a:spcAft>
                      </a:pPr>
                      <a:r>
                        <a:rPr lang="ru-RU" sz="1100" dirty="0"/>
                        <a:t>Доверчиво реагировать на собственные бессознательные силы</a:t>
                      </a:r>
                      <a:endParaRPr lang="ru-RU" sz="1100" dirty="0">
                        <a:latin typeface="Calibri"/>
                        <a:ea typeface="Calibri"/>
                        <a:cs typeface="Times New Roman"/>
                      </a:endParaRPr>
                    </a:p>
                  </a:txBody>
                  <a:tcPr marL="62208" marR="62208" marT="0" marB="0">
                    <a:solidFill>
                      <a:srgbClr val="EDF7E1"/>
                    </a:solidFill>
                  </a:tcPr>
                </a:tc>
                <a:tc>
                  <a:txBody>
                    <a:bodyPr/>
                    <a:lstStyle/>
                    <a:p>
                      <a:pPr>
                        <a:lnSpc>
                          <a:spcPct val="115000"/>
                        </a:lnSpc>
                        <a:spcAft>
                          <a:spcPts val="0"/>
                        </a:spcAft>
                      </a:pPr>
                      <a:r>
                        <a:rPr lang="ru-RU" sz="1100" dirty="0"/>
                        <a:t>Влиять на ход событий</a:t>
                      </a:r>
                      <a:endParaRPr lang="ru-RU" sz="1100" dirty="0">
                        <a:latin typeface="Calibri"/>
                        <a:ea typeface="Calibri"/>
                        <a:cs typeface="Times New Roman"/>
                      </a:endParaRPr>
                    </a:p>
                  </a:txBody>
                  <a:tcPr marL="62208" marR="62208" marT="0" marB="0">
                    <a:solidFill>
                      <a:srgbClr val="92D050"/>
                    </a:solidFill>
                  </a:tcPr>
                </a:tc>
                <a:extLst>
                  <a:ext uri="{0D108BD9-81ED-4DB2-BD59-A6C34878D82A}">
                    <a16:rowId xmlns:a16="http://schemas.microsoft.com/office/drawing/2014/main" val="10006"/>
                  </a:ext>
                </a:extLst>
              </a:tr>
            </a:tbl>
          </a:graphicData>
        </a:graphic>
      </p:graphicFrame>
      <p:sp>
        <p:nvSpPr>
          <p:cNvPr id="9" name="Прямоугольник 8"/>
          <p:cNvSpPr/>
          <p:nvPr/>
        </p:nvSpPr>
        <p:spPr>
          <a:xfrm>
            <a:off x="251520" y="188640"/>
            <a:ext cx="7344816" cy="369332"/>
          </a:xfrm>
          <a:prstGeom prst="rect">
            <a:avLst/>
          </a:prstGeom>
        </p:spPr>
        <p:txBody>
          <a:bodyPr wrap="square">
            <a:spAutoFit/>
          </a:bodyPr>
          <a:lstStyle/>
          <a:p>
            <a:r>
              <a:rPr lang="ru-RU" b="1" dirty="0" smtClean="0">
                <a:solidFill>
                  <a:srgbClr val="92D050"/>
                </a:solidFill>
              </a:rPr>
              <a:t>РАБОЧАЯ МОДЕЛЬ КОМПЕТЕНЦИИ «УМЕНИЯ УЧИТЬСЯ» (4</a:t>
            </a:r>
            <a:r>
              <a:rPr lang="en-US" b="1" dirty="0" smtClean="0">
                <a:solidFill>
                  <a:srgbClr val="92D050"/>
                </a:solidFill>
              </a:rPr>
              <a:t>/5</a:t>
            </a:r>
            <a:r>
              <a:rPr lang="ru-RU" b="1" dirty="0" smtClean="0">
                <a:solidFill>
                  <a:srgbClr val="92D050"/>
                </a:solidFill>
              </a:rPr>
              <a:t>)</a:t>
            </a:r>
            <a:endParaRPr lang="ru-RU" dirty="0"/>
          </a:p>
        </p:txBody>
      </p:sp>
      <p:sp>
        <p:nvSpPr>
          <p:cNvPr id="10" name="TextBox 9"/>
          <p:cNvSpPr txBox="1"/>
          <p:nvPr/>
        </p:nvSpPr>
        <p:spPr>
          <a:xfrm>
            <a:off x="395536" y="5804748"/>
            <a:ext cx="8222517" cy="776253"/>
          </a:xfrm>
          <a:prstGeom prst="rect">
            <a:avLst/>
          </a:prstGeom>
          <a:noFill/>
        </p:spPr>
        <p:txBody>
          <a:bodyPr wrap="square" lIns="82945" tIns="41473" rIns="82945" bIns="41473" rtlCol="0">
            <a:spAutoFit/>
          </a:bodyPr>
          <a:lstStyle/>
          <a:p>
            <a:endParaRPr lang="en-US" sz="900" dirty="0" smtClean="0">
              <a:latin typeface="Calibri" pitchFamily="34" charset="0"/>
            </a:endParaRPr>
          </a:p>
          <a:p>
            <a:r>
              <a:rPr lang="ru-RU" sz="900" dirty="0" smtClean="0">
                <a:latin typeface="Calibri" pitchFamily="34" charset="0"/>
                <a:ea typeface="Calibri" pitchFamily="34" charset="0"/>
                <a:cs typeface="Times New Roman" pitchFamily="18" charset="0"/>
              </a:rPr>
              <a:t>Адаптация</a:t>
            </a:r>
            <a:r>
              <a:rPr lang="en-US" sz="900" dirty="0" smtClean="0">
                <a:latin typeface="Calibri" pitchFamily="34" charset="0"/>
                <a:ea typeface="Calibri" pitchFamily="34" charset="0"/>
                <a:cs typeface="Times New Roman" pitchFamily="18" charset="0"/>
              </a:rPr>
              <a:t> </a:t>
            </a:r>
            <a:r>
              <a:rPr lang="ru-RU" sz="900" dirty="0" smtClean="0">
                <a:latin typeface="Calibri" pitchFamily="34" charset="0"/>
                <a:ea typeface="Calibri" pitchFamily="34" charset="0"/>
                <a:cs typeface="Times New Roman" pitchFamily="18" charset="0"/>
              </a:rPr>
              <a:t>из</a:t>
            </a:r>
            <a:r>
              <a:rPr lang="en-US" sz="900" dirty="0" smtClean="0">
                <a:latin typeface="Calibri" pitchFamily="34" charset="0"/>
                <a:ea typeface="Calibri" pitchFamily="34" charset="0"/>
                <a:cs typeface="Times New Roman" pitchFamily="18" charset="0"/>
              </a:rPr>
              <a:t> Gibbons, M. (1990). A Working Model of the Learning-How-to-Learn Process. In: R.M. Smith (Ed.), Learning to Learn Across the Lifespan. </a:t>
            </a:r>
            <a:r>
              <a:rPr lang="ru-RU" sz="900" dirty="0" err="1" smtClean="0">
                <a:latin typeface="Calibri" pitchFamily="34" charset="0"/>
                <a:ea typeface="Calibri" pitchFamily="34" charset="0"/>
                <a:cs typeface="Times New Roman" pitchFamily="18" charset="0"/>
              </a:rPr>
              <a:t>San</a:t>
            </a:r>
            <a:r>
              <a:rPr lang="ru-RU" sz="900" dirty="0" smtClean="0">
                <a:latin typeface="Calibri" pitchFamily="34" charset="0"/>
                <a:ea typeface="Calibri" pitchFamily="34" charset="0"/>
                <a:cs typeface="Times New Roman" pitchFamily="18" charset="0"/>
              </a:rPr>
              <a:t> </a:t>
            </a:r>
            <a:r>
              <a:rPr lang="ru-RU" sz="900" dirty="0" err="1" smtClean="0">
                <a:latin typeface="Calibri" pitchFamily="34" charset="0"/>
                <a:ea typeface="Calibri" pitchFamily="34" charset="0"/>
                <a:cs typeface="Times New Roman" pitchFamily="18" charset="0"/>
              </a:rPr>
              <a:t>Francisco</a:t>
            </a:r>
            <a:r>
              <a:rPr lang="ru-RU" sz="900" dirty="0" smtClean="0">
                <a:latin typeface="Calibri" pitchFamily="34" charset="0"/>
                <a:ea typeface="Calibri" pitchFamily="34" charset="0"/>
                <a:cs typeface="Times New Roman" pitchFamily="18" charset="0"/>
              </a:rPr>
              <a:t>: </a:t>
            </a:r>
            <a:r>
              <a:rPr lang="ru-RU" sz="900" dirty="0" err="1" smtClean="0">
                <a:latin typeface="Calibri" pitchFamily="34" charset="0"/>
                <a:ea typeface="Calibri" pitchFamily="34" charset="0"/>
                <a:cs typeface="Times New Roman" pitchFamily="18" charset="0"/>
              </a:rPr>
              <a:t>Jossey-Bass</a:t>
            </a:r>
            <a:r>
              <a:rPr lang="ru-RU" sz="900" dirty="0" smtClean="0">
                <a:latin typeface="Calibri" pitchFamily="34" charset="0"/>
                <a:ea typeface="Calibri" pitchFamily="34" charset="0"/>
                <a:cs typeface="Times New Roman" pitchFamily="18" charset="0"/>
              </a:rPr>
              <a:t>, </a:t>
            </a:r>
            <a:r>
              <a:rPr lang="ru-RU" sz="900" dirty="0" err="1" smtClean="0">
                <a:latin typeface="Calibri" pitchFamily="34" charset="0"/>
                <a:ea typeface="Calibri" pitchFamily="34" charset="0"/>
                <a:cs typeface="Times New Roman" pitchFamily="18" charset="0"/>
              </a:rPr>
              <a:t>pp</a:t>
            </a:r>
            <a:r>
              <a:rPr lang="ru-RU" sz="900" dirty="0" smtClean="0">
                <a:latin typeface="Calibri" pitchFamily="34" charset="0"/>
                <a:ea typeface="Calibri" pitchFamily="34" charset="0"/>
                <a:cs typeface="Times New Roman" pitchFamily="18" charset="0"/>
              </a:rPr>
              <a:t>. 64-97.</a:t>
            </a:r>
          </a:p>
          <a:p>
            <a:r>
              <a:rPr lang="en-US" sz="900" dirty="0" smtClean="0">
                <a:latin typeface="Calibri" pitchFamily="34" charset="0"/>
              </a:rPr>
              <a:t>Learning </a:t>
            </a:r>
            <a:r>
              <a:rPr lang="en-US" sz="900" dirty="0">
                <a:latin typeface="Calibri" pitchFamily="34" charset="0"/>
              </a:rPr>
              <a:t>to Learn: International perspectives from theory and practice 1st Edition</a:t>
            </a:r>
          </a:p>
          <a:p>
            <a:r>
              <a:rPr lang="en-US" sz="900" dirty="0"/>
              <a:t>by </a:t>
            </a:r>
            <a:r>
              <a:rPr lang="en-US" sz="900" dirty="0">
                <a:hlinkClick r:id="rId2"/>
              </a:rPr>
              <a:t>Ruth </a:t>
            </a:r>
            <a:r>
              <a:rPr lang="en-US" sz="900" dirty="0" err="1">
                <a:hlinkClick r:id="rId2"/>
              </a:rPr>
              <a:t>Deakin</a:t>
            </a:r>
            <a:r>
              <a:rPr lang="en-US" sz="900" dirty="0">
                <a:hlinkClick r:id="rId2"/>
              </a:rPr>
              <a:t> Crick</a:t>
            </a:r>
            <a:r>
              <a:rPr lang="en-US" sz="900" dirty="0"/>
              <a:t> (Editor), </a:t>
            </a:r>
            <a:r>
              <a:rPr lang="en-US" sz="900" dirty="0">
                <a:hlinkClick r:id="rId3"/>
              </a:rPr>
              <a:t>CRISTINA STRINGHER</a:t>
            </a:r>
            <a:r>
              <a:rPr lang="en-US" sz="900" dirty="0"/>
              <a:t> (Editor), </a:t>
            </a:r>
            <a:r>
              <a:rPr lang="en-US" sz="900" dirty="0">
                <a:hlinkClick r:id="rId4"/>
              </a:rPr>
              <a:t>Kai </a:t>
            </a:r>
            <a:r>
              <a:rPr lang="en-US" sz="900" dirty="0" err="1">
                <a:hlinkClick r:id="rId4"/>
              </a:rPr>
              <a:t>Ren</a:t>
            </a:r>
            <a:r>
              <a:rPr lang="en-US" sz="900" dirty="0"/>
              <a:t> (Editor</a:t>
            </a:r>
            <a:r>
              <a:rPr lang="en-US" sz="900" dirty="0" smtClean="0"/>
              <a:t>)</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Таблица 7"/>
          <p:cNvGraphicFramePr>
            <a:graphicFrameLocks noGrp="1"/>
          </p:cNvGraphicFramePr>
          <p:nvPr/>
        </p:nvGraphicFramePr>
        <p:xfrm>
          <a:off x="522315" y="750702"/>
          <a:ext cx="8034049" cy="388758"/>
        </p:xfrm>
        <a:graphic>
          <a:graphicData uri="http://schemas.openxmlformats.org/drawingml/2006/table">
            <a:tbl>
              <a:tblPr>
                <a:tableStyleId>{2D5ABB26-0587-4C30-8999-92F81FD0307C}</a:tableStyleId>
              </a:tblPr>
              <a:tblGrid>
                <a:gridCol w="1936419">
                  <a:extLst>
                    <a:ext uri="{9D8B030D-6E8A-4147-A177-3AD203B41FA5}">
                      <a16:colId xmlns:a16="http://schemas.microsoft.com/office/drawing/2014/main" val="20000"/>
                    </a:ext>
                  </a:extLst>
                </a:gridCol>
                <a:gridCol w="1943814">
                  <a:extLst>
                    <a:ext uri="{9D8B030D-6E8A-4147-A177-3AD203B41FA5}">
                      <a16:colId xmlns:a16="http://schemas.microsoft.com/office/drawing/2014/main" val="20001"/>
                    </a:ext>
                  </a:extLst>
                </a:gridCol>
                <a:gridCol w="2076908">
                  <a:extLst>
                    <a:ext uri="{9D8B030D-6E8A-4147-A177-3AD203B41FA5}">
                      <a16:colId xmlns:a16="http://schemas.microsoft.com/office/drawing/2014/main" val="20002"/>
                    </a:ext>
                  </a:extLst>
                </a:gridCol>
                <a:gridCol w="2076908">
                  <a:extLst>
                    <a:ext uri="{9D8B030D-6E8A-4147-A177-3AD203B41FA5}">
                      <a16:colId xmlns:a16="http://schemas.microsoft.com/office/drawing/2014/main" val="20003"/>
                    </a:ext>
                  </a:extLst>
                </a:gridCol>
              </a:tblGrid>
              <a:tr h="195972">
                <a:tc rowSpan="2">
                  <a:txBody>
                    <a:bodyPr/>
                    <a:lstStyle/>
                    <a:p>
                      <a:pPr>
                        <a:lnSpc>
                          <a:spcPct val="115000"/>
                        </a:lnSpc>
                        <a:spcAft>
                          <a:spcPts val="0"/>
                        </a:spcAft>
                      </a:pPr>
                      <a:endParaRPr lang="ru-RU" sz="1100" b="1" dirty="0">
                        <a:latin typeface="Calibri" pitchFamily="34" charset="0"/>
                        <a:ea typeface="Calibri"/>
                        <a:cs typeface="Times New Roman"/>
                      </a:endParaRPr>
                    </a:p>
                  </a:txBody>
                  <a:tcPr marL="41305" marR="41305" marT="0" marB="0"/>
                </a:tc>
                <a:tc gridSpan="3">
                  <a:txBody>
                    <a:bodyPr/>
                    <a:lstStyle/>
                    <a:p>
                      <a:pPr algn="ctr">
                        <a:lnSpc>
                          <a:spcPct val="115000"/>
                        </a:lnSpc>
                        <a:spcAft>
                          <a:spcPts val="0"/>
                        </a:spcAft>
                      </a:pPr>
                      <a:r>
                        <a:rPr lang="ru-RU" sz="1100" b="1" dirty="0"/>
                        <a:t>Виды обучения</a:t>
                      </a:r>
                      <a:endParaRPr lang="ru-RU" sz="1100" b="1" dirty="0">
                        <a:latin typeface="Calibri" pitchFamily="34" charset="0"/>
                        <a:ea typeface="Calibri"/>
                        <a:cs typeface="Times New Roman"/>
                      </a:endParaRPr>
                    </a:p>
                  </a:txBody>
                  <a:tcPr marL="41305" marR="41305" marT="0" marB="0"/>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190791">
                <a:tc vMerge="1">
                  <a:txBody>
                    <a:bodyPr/>
                    <a:lstStyle/>
                    <a:p>
                      <a:endParaRPr lang="ru-RU"/>
                    </a:p>
                  </a:txBody>
                  <a:tcPr/>
                </a:tc>
                <a:tc>
                  <a:txBody>
                    <a:bodyPr/>
                    <a:lstStyle/>
                    <a:p>
                      <a:pPr algn="ctr">
                        <a:lnSpc>
                          <a:spcPct val="115000"/>
                        </a:lnSpc>
                        <a:spcAft>
                          <a:spcPts val="0"/>
                        </a:spcAft>
                      </a:pPr>
                      <a:r>
                        <a:rPr lang="ru-RU" sz="1100" b="1" dirty="0"/>
                        <a:t>Естественный </a:t>
                      </a:r>
                      <a:endParaRPr lang="ru-RU" sz="1100" b="1" dirty="0">
                        <a:latin typeface="Calibri" pitchFamily="34" charset="0"/>
                        <a:ea typeface="Calibri"/>
                        <a:cs typeface="Times New Roman"/>
                      </a:endParaRPr>
                    </a:p>
                  </a:txBody>
                  <a:tcPr marL="41305" marR="41305" marT="0" marB="0">
                    <a:solidFill>
                      <a:srgbClr val="C2E498"/>
                    </a:solidFill>
                  </a:tcPr>
                </a:tc>
                <a:tc>
                  <a:txBody>
                    <a:bodyPr/>
                    <a:lstStyle/>
                    <a:p>
                      <a:pPr algn="ctr">
                        <a:lnSpc>
                          <a:spcPct val="115000"/>
                        </a:lnSpc>
                        <a:spcAft>
                          <a:spcPts val="0"/>
                        </a:spcAft>
                      </a:pPr>
                      <a:r>
                        <a:rPr lang="ru-RU" sz="1100" b="1" dirty="0"/>
                        <a:t>Формальный</a:t>
                      </a:r>
                      <a:endParaRPr lang="ru-RU" sz="1100" b="1" dirty="0">
                        <a:latin typeface="Calibri" pitchFamily="34" charset="0"/>
                        <a:ea typeface="Calibri"/>
                        <a:cs typeface="Times New Roman"/>
                      </a:endParaRPr>
                    </a:p>
                  </a:txBody>
                  <a:tcPr marL="41305" marR="41305" marT="0" marB="0">
                    <a:solidFill>
                      <a:srgbClr val="EDF7E1"/>
                    </a:solidFill>
                  </a:tcPr>
                </a:tc>
                <a:tc>
                  <a:txBody>
                    <a:bodyPr/>
                    <a:lstStyle/>
                    <a:p>
                      <a:pPr algn="ctr">
                        <a:lnSpc>
                          <a:spcPct val="115000"/>
                        </a:lnSpc>
                        <a:spcAft>
                          <a:spcPts val="0"/>
                        </a:spcAft>
                      </a:pPr>
                      <a:r>
                        <a:rPr lang="ru-RU" sz="1100" b="1" dirty="0"/>
                        <a:t>Личный </a:t>
                      </a:r>
                      <a:endParaRPr lang="ru-RU" sz="1100" b="1" dirty="0">
                        <a:latin typeface="Calibri" pitchFamily="34" charset="0"/>
                        <a:ea typeface="Calibri"/>
                        <a:cs typeface="Times New Roman"/>
                      </a:endParaRPr>
                    </a:p>
                  </a:txBody>
                  <a:tcPr marL="41305" marR="41305" marT="0" marB="0">
                    <a:solidFill>
                      <a:srgbClr val="92D050"/>
                    </a:solidFill>
                  </a:tcPr>
                </a:tc>
                <a:extLst>
                  <a:ext uri="{0D108BD9-81ED-4DB2-BD59-A6C34878D82A}">
                    <a16:rowId xmlns:a16="http://schemas.microsoft.com/office/drawing/2014/main" val="10001"/>
                  </a:ext>
                </a:extLst>
              </a:tr>
            </a:tbl>
          </a:graphicData>
        </a:graphic>
      </p:graphicFrame>
      <p:graphicFrame>
        <p:nvGraphicFramePr>
          <p:cNvPr id="9" name="Таблица 8"/>
          <p:cNvGraphicFramePr>
            <a:graphicFrameLocks noGrp="1"/>
          </p:cNvGraphicFramePr>
          <p:nvPr/>
        </p:nvGraphicFramePr>
        <p:xfrm>
          <a:off x="391680" y="1207972"/>
          <a:ext cx="8230004" cy="4064426"/>
        </p:xfrm>
        <a:graphic>
          <a:graphicData uri="http://schemas.openxmlformats.org/drawingml/2006/table">
            <a:tbl>
              <a:tblPr>
                <a:tableStyleId>{2D5ABB26-0587-4C30-8999-92F81FD0307C}</a:tableStyleId>
              </a:tblPr>
              <a:tblGrid>
                <a:gridCol w="2040532">
                  <a:extLst>
                    <a:ext uri="{9D8B030D-6E8A-4147-A177-3AD203B41FA5}">
                      <a16:colId xmlns:a16="http://schemas.microsoft.com/office/drawing/2014/main" val="20000"/>
                    </a:ext>
                  </a:extLst>
                </a:gridCol>
                <a:gridCol w="1943835">
                  <a:extLst>
                    <a:ext uri="{9D8B030D-6E8A-4147-A177-3AD203B41FA5}">
                      <a16:colId xmlns:a16="http://schemas.microsoft.com/office/drawing/2014/main" val="20001"/>
                    </a:ext>
                  </a:extLst>
                </a:gridCol>
                <a:gridCol w="2090160">
                  <a:extLst>
                    <a:ext uri="{9D8B030D-6E8A-4147-A177-3AD203B41FA5}">
                      <a16:colId xmlns:a16="http://schemas.microsoft.com/office/drawing/2014/main" val="20002"/>
                    </a:ext>
                  </a:extLst>
                </a:gridCol>
                <a:gridCol w="2155477">
                  <a:extLst>
                    <a:ext uri="{9D8B030D-6E8A-4147-A177-3AD203B41FA5}">
                      <a16:colId xmlns:a16="http://schemas.microsoft.com/office/drawing/2014/main" val="20003"/>
                    </a:ext>
                  </a:extLst>
                </a:gridCol>
              </a:tblGrid>
              <a:tr h="312648">
                <a:tc>
                  <a:txBody>
                    <a:bodyPr/>
                    <a:lstStyle/>
                    <a:p>
                      <a:pPr algn="ctr">
                        <a:lnSpc>
                          <a:spcPct val="115000"/>
                        </a:lnSpc>
                        <a:spcAft>
                          <a:spcPts val="0"/>
                        </a:spcAft>
                      </a:pPr>
                      <a:r>
                        <a:rPr lang="ru-RU" sz="1100" b="1" dirty="0"/>
                        <a:t>ДОМЕНЫ</a:t>
                      </a:r>
                      <a:endParaRPr lang="ru-RU" sz="1100" b="1" dirty="0">
                        <a:latin typeface="Calibri"/>
                        <a:ea typeface="Calibri"/>
                        <a:cs typeface="Times New Roman"/>
                      </a:endParaRPr>
                    </a:p>
                  </a:txBody>
                  <a:tcPr marL="55604" marR="55604" marT="0" marB="0">
                    <a:solidFill>
                      <a:schemeClr val="bg1">
                        <a:lumMod val="85000"/>
                      </a:schemeClr>
                    </a:solidFill>
                  </a:tcPr>
                </a:tc>
                <a:tc>
                  <a:txBody>
                    <a:bodyPr/>
                    <a:lstStyle/>
                    <a:p>
                      <a:pPr algn="ctr">
                        <a:lnSpc>
                          <a:spcPct val="115000"/>
                        </a:lnSpc>
                        <a:spcAft>
                          <a:spcPts val="0"/>
                        </a:spcAft>
                      </a:pPr>
                      <a:r>
                        <a:rPr lang="ru-RU" sz="1100" b="1" dirty="0"/>
                        <a:t>Технико-исполнительный </a:t>
                      </a:r>
                      <a:endParaRPr lang="ru-RU" sz="1100" b="1" dirty="0">
                        <a:latin typeface="Calibri"/>
                        <a:ea typeface="Calibri"/>
                        <a:cs typeface="Times New Roman"/>
                      </a:endParaRPr>
                    </a:p>
                  </a:txBody>
                  <a:tcPr marL="55604" marR="55604" marT="0" marB="0">
                    <a:solidFill>
                      <a:srgbClr val="C2E498"/>
                    </a:solidFill>
                  </a:tcPr>
                </a:tc>
                <a:tc>
                  <a:txBody>
                    <a:bodyPr/>
                    <a:lstStyle/>
                    <a:p>
                      <a:pPr algn="ctr">
                        <a:lnSpc>
                          <a:spcPct val="115000"/>
                        </a:lnSpc>
                        <a:spcAft>
                          <a:spcPts val="0"/>
                        </a:spcAft>
                      </a:pPr>
                      <a:r>
                        <a:rPr lang="ru-RU" sz="1100" b="1" dirty="0"/>
                        <a:t>Социальный </a:t>
                      </a:r>
                      <a:endParaRPr lang="ru-RU" sz="1100" b="1" dirty="0">
                        <a:latin typeface="Calibri"/>
                        <a:ea typeface="Calibri"/>
                        <a:cs typeface="Times New Roman"/>
                      </a:endParaRPr>
                    </a:p>
                  </a:txBody>
                  <a:tcPr marL="55604" marR="55604" marT="0" marB="0">
                    <a:solidFill>
                      <a:srgbClr val="EDF7E1"/>
                    </a:solidFill>
                  </a:tcPr>
                </a:tc>
                <a:tc>
                  <a:txBody>
                    <a:bodyPr/>
                    <a:lstStyle/>
                    <a:p>
                      <a:pPr algn="ctr">
                        <a:lnSpc>
                          <a:spcPct val="115000"/>
                        </a:lnSpc>
                        <a:spcAft>
                          <a:spcPts val="0"/>
                        </a:spcAft>
                      </a:pPr>
                      <a:r>
                        <a:rPr lang="ru-RU" sz="1100" b="1" dirty="0"/>
                        <a:t>Развивающий </a:t>
                      </a:r>
                      <a:endParaRPr lang="ru-RU" sz="1100" b="1" dirty="0">
                        <a:latin typeface="Calibri"/>
                        <a:ea typeface="Calibri"/>
                        <a:cs typeface="Times New Roman"/>
                      </a:endParaRPr>
                    </a:p>
                  </a:txBody>
                  <a:tcPr marL="55604" marR="55604" marT="0" marB="0">
                    <a:solidFill>
                      <a:srgbClr val="92D050"/>
                    </a:solidFill>
                  </a:tcPr>
                </a:tc>
                <a:extLst>
                  <a:ext uri="{0D108BD9-81ED-4DB2-BD59-A6C34878D82A}">
                    <a16:rowId xmlns:a16="http://schemas.microsoft.com/office/drawing/2014/main" val="10000"/>
                  </a:ext>
                </a:extLst>
              </a:tr>
              <a:tr h="1250593">
                <a:tc>
                  <a:txBody>
                    <a:bodyPr/>
                    <a:lstStyle/>
                    <a:p>
                      <a:pPr>
                        <a:lnSpc>
                          <a:spcPct val="115000"/>
                        </a:lnSpc>
                        <a:spcAft>
                          <a:spcPts val="0"/>
                        </a:spcAft>
                      </a:pPr>
                      <a:endParaRPr lang="ru-RU" sz="900" dirty="0">
                        <a:latin typeface="Calibri"/>
                        <a:ea typeface="Calibri"/>
                        <a:cs typeface="Times New Roman"/>
                      </a:endParaRPr>
                    </a:p>
                  </a:txBody>
                  <a:tcPr marL="55604" marR="55604" marT="0" marB="0">
                    <a:solidFill>
                      <a:schemeClr val="bg1">
                        <a:lumMod val="95000"/>
                      </a:schemeClr>
                    </a:solidFill>
                  </a:tcPr>
                </a:tc>
                <a:tc>
                  <a:txBody>
                    <a:bodyPr/>
                    <a:lstStyle/>
                    <a:p>
                      <a:pPr>
                        <a:lnSpc>
                          <a:spcPct val="115000"/>
                        </a:lnSpc>
                        <a:spcAft>
                          <a:spcPts val="0"/>
                        </a:spcAft>
                      </a:pPr>
                      <a:r>
                        <a:rPr lang="ru-RU" sz="1100" b="1" i="1" dirty="0"/>
                        <a:t>Делать – это учиться  и учиться делать – это учиться тому, как учиться</a:t>
                      </a:r>
                      <a:endParaRPr lang="ru-RU" sz="1100" b="1" i="1" dirty="0">
                        <a:latin typeface="Calibri"/>
                        <a:ea typeface="Calibri"/>
                        <a:cs typeface="Times New Roman"/>
                      </a:endParaRPr>
                    </a:p>
                  </a:txBody>
                  <a:tcPr marL="55604" marR="55604" marT="0" marB="0">
                    <a:solidFill>
                      <a:srgbClr val="C2E498"/>
                    </a:solidFill>
                  </a:tcPr>
                </a:tc>
                <a:tc>
                  <a:txBody>
                    <a:bodyPr/>
                    <a:lstStyle/>
                    <a:p>
                      <a:pPr>
                        <a:lnSpc>
                          <a:spcPct val="115000"/>
                        </a:lnSpc>
                        <a:spcAft>
                          <a:spcPts val="0"/>
                        </a:spcAft>
                      </a:pPr>
                      <a:r>
                        <a:rPr lang="ru-RU" sz="1100" b="1" i="1" dirty="0"/>
                        <a:t>Иметь отношения с другими – это учиться и учиться иметь эти отношения – это учиться тому, как учиться</a:t>
                      </a:r>
                      <a:endParaRPr lang="ru-RU" sz="1100" b="1" i="1" dirty="0">
                        <a:latin typeface="Calibri"/>
                        <a:ea typeface="Calibri"/>
                        <a:cs typeface="Times New Roman"/>
                      </a:endParaRPr>
                    </a:p>
                  </a:txBody>
                  <a:tcPr marL="55604" marR="55604" marT="0" marB="0">
                    <a:solidFill>
                      <a:srgbClr val="EDF7E1"/>
                    </a:solidFill>
                  </a:tcPr>
                </a:tc>
                <a:tc>
                  <a:txBody>
                    <a:bodyPr/>
                    <a:lstStyle/>
                    <a:p>
                      <a:pPr>
                        <a:lnSpc>
                          <a:spcPct val="115000"/>
                        </a:lnSpc>
                        <a:spcAft>
                          <a:spcPts val="0"/>
                        </a:spcAft>
                      </a:pPr>
                      <a:r>
                        <a:rPr lang="ru-RU" sz="1100" b="1" i="1" dirty="0"/>
                        <a:t>Учиться – это становиться самим собой и расширять собственные права и возможности через обучение – это учиться тому, как учиться </a:t>
                      </a:r>
                      <a:endParaRPr lang="ru-RU" sz="1100" b="1" i="1" dirty="0">
                        <a:latin typeface="Calibri"/>
                        <a:ea typeface="Calibri"/>
                        <a:cs typeface="Times New Roman"/>
                      </a:endParaRPr>
                    </a:p>
                  </a:txBody>
                  <a:tcPr marL="55604" marR="55604" marT="0" marB="0">
                    <a:solidFill>
                      <a:srgbClr val="92D050"/>
                    </a:solidFill>
                  </a:tcPr>
                </a:tc>
                <a:extLst>
                  <a:ext uri="{0D108BD9-81ED-4DB2-BD59-A6C34878D82A}">
                    <a16:rowId xmlns:a16="http://schemas.microsoft.com/office/drawing/2014/main" val="10001"/>
                  </a:ext>
                </a:extLst>
              </a:tr>
              <a:tr h="312648">
                <a:tc>
                  <a:txBody>
                    <a:bodyPr/>
                    <a:lstStyle/>
                    <a:p>
                      <a:pPr algn="ctr">
                        <a:lnSpc>
                          <a:spcPct val="115000"/>
                        </a:lnSpc>
                        <a:spcAft>
                          <a:spcPts val="0"/>
                        </a:spcAft>
                      </a:pPr>
                      <a:r>
                        <a:rPr lang="ru-RU" sz="1100" b="1" dirty="0"/>
                        <a:t>Фокус </a:t>
                      </a:r>
                      <a:endParaRPr lang="ru-RU" sz="1100" b="1" dirty="0">
                        <a:latin typeface="Calibri"/>
                        <a:ea typeface="Calibri"/>
                        <a:cs typeface="Times New Roman"/>
                      </a:endParaRPr>
                    </a:p>
                  </a:txBody>
                  <a:tcPr marL="55604" marR="55604" marT="0" marB="0">
                    <a:solidFill>
                      <a:schemeClr val="bg1">
                        <a:lumMod val="95000"/>
                      </a:schemeClr>
                    </a:solidFill>
                  </a:tcPr>
                </a:tc>
                <a:tc>
                  <a:txBody>
                    <a:bodyPr/>
                    <a:lstStyle/>
                    <a:p>
                      <a:pPr>
                        <a:lnSpc>
                          <a:spcPct val="115000"/>
                        </a:lnSpc>
                        <a:spcAft>
                          <a:spcPts val="0"/>
                        </a:spcAft>
                      </a:pPr>
                      <a:r>
                        <a:rPr lang="ru-RU" sz="1100" dirty="0"/>
                        <a:t>Производительность </a:t>
                      </a:r>
                      <a:endParaRPr lang="ru-RU" sz="1100" dirty="0">
                        <a:latin typeface="Calibri"/>
                        <a:ea typeface="Calibri"/>
                        <a:cs typeface="Times New Roman"/>
                      </a:endParaRPr>
                    </a:p>
                  </a:txBody>
                  <a:tcPr marL="55604" marR="55604" marT="0" marB="0">
                    <a:solidFill>
                      <a:srgbClr val="C2E498"/>
                    </a:solidFill>
                  </a:tcPr>
                </a:tc>
                <a:tc>
                  <a:txBody>
                    <a:bodyPr/>
                    <a:lstStyle/>
                    <a:p>
                      <a:pPr>
                        <a:lnSpc>
                          <a:spcPct val="115000"/>
                        </a:lnSpc>
                        <a:spcAft>
                          <a:spcPts val="0"/>
                        </a:spcAft>
                      </a:pPr>
                      <a:r>
                        <a:rPr lang="ru-RU" sz="1100" dirty="0"/>
                        <a:t>Отношения с другими </a:t>
                      </a:r>
                      <a:endParaRPr lang="ru-RU" sz="1100" dirty="0">
                        <a:latin typeface="Calibri"/>
                        <a:ea typeface="Calibri"/>
                        <a:cs typeface="Times New Roman"/>
                      </a:endParaRPr>
                    </a:p>
                  </a:txBody>
                  <a:tcPr marL="55604" marR="55604" marT="0" marB="0">
                    <a:solidFill>
                      <a:srgbClr val="EDF7E1"/>
                    </a:solidFill>
                  </a:tcPr>
                </a:tc>
                <a:tc>
                  <a:txBody>
                    <a:bodyPr/>
                    <a:lstStyle/>
                    <a:p>
                      <a:pPr>
                        <a:lnSpc>
                          <a:spcPct val="115000"/>
                        </a:lnSpc>
                        <a:spcAft>
                          <a:spcPts val="0"/>
                        </a:spcAft>
                      </a:pPr>
                      <a:r>
                        <a:rPr lang="ru-RU" sz="1100" dirty="0"/>
                        <a:t>Свобода самоопределения</a:t>
                      </a:r>
                      <a:endParaRPr lang="ru-RU" sz="1100" dirty="0">
                        <a:latin typeface="Calibri"/>
                        <a:ea typeface="Calibri"/>
                        <a:cs typeface="Times New Roman"/>
                      </a:endParaRPr>
                    </a:p>
                  </a:txBody>
                  <a:tcPr marL="55604" marR="55604" marT="0" marB="0">
                    <a:solidFill>
                      <a:srgbClr val="92D050"/>
                    </a:solidFill>
                  </a:tcPr>
                </a:tc>
                <a:extLst>
                  <a:ext uri="{0D108BD9-81ED-4DB2-BD59-A6C34878D82A}">
                    <a16:rowId xmlns:a16="http://schemas.microsoft.com/office/drawing/2014/main" val="10002"/>
                  </a:ext>
                </a:extLst>
              </a:tr>
              <a:tr h="468972">
                <a:tc>
                  <a:txBody>
                    <a:bodyPr/>
                    <a:lstStyle/>
                    <a:p>
                      <a:pPr algn="ctr">
                        <a:lnSpc>
                          <a:spcPct val="115000"/>
                        </a:lnSpc>
                        <a:spcAft>
                          <a:spcPts val="0"/>
                        </a:spcAft>
                      </a:pPr>
                      <a:r>
                        <a:rPr lang="ru-RU" sz="1100" b="1" dirty="0"/>
                        <a:t>Режим запроса</a:t>
                      </a:r>
                      <a:endParaRPr lang="ru-RU" sz="1100" b="1" dirty="0">
                        <a:latin typeface="Calibri"/>
                        <a:ea typeface="Calibri"/>
                        <a:cs typeface="Times New Roman"/>
                      </a:endParaRPr>
                    </a:p>
                  </a:txBody>
                  <a:tcPr marL="55604" marR="55604" marT="0" marB="0">
                    <a:solidFill>
                      <a:schemeClr val="bg1">
                        <a:lumMod val="95000"/>
                      </a:schemeClr>
                    </a:solidFill>
                  </a:tcPr>
                </a:tc>
                <a:tc>
                  <a:txBody>
                    <a:bodyPr/>
                    <a:lstStyle/>
                    <a:p>
                      <a:pPr>
                        <a:lnSpc>
                          <a:spcPct val="115000"/>
                        </a:lnSpc>
                        <a:spcAft>
                          <a:spcPts val="0"/>
                        </a:spcAft>
                      </a:pPr>
                      <a:r>
                        <a:rPr lang="ru-RU" sz="1100" dirty="0"/>
                        <a:t>Логический анализ</a:t>
                      </a:r>
                      <a:endParaRPr lang="ru-RU" sz="1100" dirty="0">
                        <a:latin typeface="Calibri"/>
                        <a:ea typeface="Calibri"/>
                        <a:cs typeface="Times New Roman"/>
                      </a:endParaRPr>
                    </a:p>
                  </a:txBody>
                  <a:tcPr marL="55604" marR="55604" marT="0" marB="0">
                    <a:solidFill>
                      <a:srgbClr val="C2E498"/>
                    </a:solidFill>
                  </a:tcPr>
                </a:tc>
                <a:tc>
                  <a:txBody>
                    <a:bodyPr/>
                    <a:lstStyle/>
                    <a:p>
                      <a:pPr>
                        <a:lnSpc>
                          <a:spcPct val="115000"/>
                        </a:lnSpc>
                        <a:spcAft>
                          <a:spcPts val="0"/>
                        </a:spcAft>
                      </a:pPr>
                      <a:r>
                        <a:rPr lang="ru-RU" sz="1100" dirty="0"/>
                        <a:t>Взаимодействие и переговоры</a:t>
                      </a:r>
                      <a:endParaRPr lang="ru-RU" sz="1100" dirty="0">
                        <a:latin typeface="Calibri"/>
                        <a:ea typeface="Calibri"/>
                        <a:cs typeface="Times New Roman"/>
                      </a:endParaRPr>
                    </a:p>
                  </a:txBody>
                  <a:tcPr marL="55604" marR="55604" marT="0" marB="0">
                    <a:solidFill>
                      <a:srgbClr val="EDF7E1"/>
                    </a:solidFill>
                  </a:tcPr>
                </a:tc>
                <a:tc>
                  <a:txBody>
                    <a:bodyPr/>
                    <a:lstStyle/>
                    <a:p>
                      <a:pPr>
                        <a:lnSpc>
                          <a:spcPct val="115000"/>
                        </a:lnSpc>
                        <a:spcAft>
                          <a:spcPts val="0"/>
                        </a:spcAft>
                      </a:pPr>
                      <a:r>
                        <a:rPr lang="ru-RU" sz="1100" dirty="0"/>
                        <a:t>Критическое размышление (рефлексия)</a:t>
                      </a:r>
                      <a:endParaRPr lang="ru-RU" sz="1100" dirty="0">
                        <a:latin typeface="Calibri"/>
                        <a:ea typeface="Calibri"/>
                        <a:cs typeface="Times New Roman"/>
                      </a:endParaRPr>
                    </a:p>
                  </a:txBody>
                  <a:tcPr marL="55604" marR="55604" marT="0" marB="0">
                    <a:solidFill>
                      <a:srgbClr val="92D050"/>
                    </a:solidFill>
                  </a:tcPr>
                </a:tc>
                <a:extLst>
                  <a:ext uri="{0D108BD9-81ED-4DB2-BD59-A6C34878D82A}">
                    <a16:rowId xmlns:a16="http://schemas.microsoft.com/office/drawing/2014/main" val="10003"/>
                  </a:ext>
                </a:extLst>
              </a:tr>
              <a:tr h="781621">
                <a:tc>
                  <a:txBody>
                    <a:bodyPr/>
                    <a:lstStyle/>
                    <a:p>
                      <a:pPr algn="ctr">
                        <a:lnSpc>
                          <a:spcPct val="115000"/>
                        </a:lnSpc>
                        <a:spcAft>
                          <a:spcPts val="0"/>
                        </a:spcAft>
                      </a:pPr>
                      <a:r>
                        <a:rPr lang="ru-RU" sz="1100" b="1" dirty="0"/>
                        <a:t>Средства </a:t>
                      </a:r>
                      <a:endParaRPr lang="ru-RU" sz="1100" b="1" dirty="0">
                        <a:latin typeface="Calibri"/>
                        <a:ea typeface="Calibri"/>
                        <a:cs typeface="Times New Roman"/>
                      </a:endParaRPr>
                    </a:p>
                  </a:txBody>
                  <a:tcPr marL="55604" marR="55604" marT="0" marB="0">
                    <a:solidFill>
                      <a:schemeClr val="bg1">
                        <a:lumMod val="95000"/>
                      </a:schemeClr>
                    </a:solidFill>
                  </a:tcPr>
                </a:tc>
                <a:tc>
                  <a:txBody>
                    <a:bodyPr/>
                    <a:lstStyle/>
                    <a:p>
                      <a:pPr>
                        <a:lnSpc>
                          <a:spcPct val="115000"/>
                        </a:lnSpc>
                        <a:spcAft>
                          <a:spcPts val="0"/>
                        </a:spcAft>
                      </a:pPr>
                      <a:r>
                        <a:rPr lang="ru-RU" sz="1100" dirty="0"/>
                        <a:t>Исследование, эксперимент, практика,   </a:t>
                      </a:r>
                      <a:endParaRPr lang="ru-RU" sz="1100" dirty="0">
                        <a:latin typeface="Calibri"/>
                        <a:ea typeface="Calibri"/>
                        <a:cs typeface="Times New Roman"/>
                      </a:endParaRPr>
                    </a:p>
                  </a:txBody>
                  <a:tcPr marL="55604" marR="55604" marT="0" marB="0">
                    <a:solidFill>
                      <a:srgbClr val="C2E498"/>
                    </a:solidFill>
                  </a:tcPr>
                </a:tc>
                <a:tc>
                  <a:txBody>
                    <a:bodyPr/>
                    <a:lstStyle/>
                    <a:p>
                      <a:pPr>
                        <a:lnSpc>
                          <a:spcPct val="115000"/>
                        </a:lnSpc>
                        <a:spcAft>
                          <a:spcPts val="0"/>
                        </a:spcAft>
                      </a:pPr>
                      <a:r>
                        <a:rPr lang="ru-RU" sz="1100" dirty="0"/>
                        <a:t>Коммуникации, общение</a:t>
                      </a:r>
                      <a:endParaRPr lang="ru-RU" sz="1100" dirty="0">
                        <a:latin typeface="Calibri"/>
                        <a:ea typeface="Calibri"/>
                        <a:cs typeface="Times New Roman"/>
                      </a:endParaRPr>
                    </a:p>
                  </a:txBody>
                  <a:tcPr marL="55604" marR="55604" marT="0" marB="0">
                    <a:solidFill>
                      <a:srgbClr val="EDF7E1"/>
                    </a:solidFill>
                  </a:tcPr>
                </a:tc>
                <a:tc>
                  <a:txBody>
                    <a:bodyPr/>
                    <a:lstStyle/>
                    <a:p>
                      <a:pPr>
                        <a:lnSpc>
                          <a:spcPct val="115000"/>
                        </a:lnSpc>
                        <a:spcAft>
                          <a:spcPts val="0"/>
                        </a:spcAft>
                      </a:pPr>
                      <a:r>
                        <a:rPr lang="ru-RU" sz="1100" dirty="0"/>
                        <a:t>Связанные с развитием изменения, чтобы увеличить наш потенциал осуществлять выбор </a:t>
                      </a:r>
                      <a:endParaRPr lang="ru-RU" sz="1100" dirty="0">
                        <a:latin typeface="Calibri"/>
                        <a:ea typeface="Calibri"/>
                        <a:cs typeface="Times New Roman"/>
                      </a:endParaRPr>
                    </a:p>
                  </a:txBody>
                  <a:tcPr marL="55604" marR="55604" marT="0" marB="0">
                    <a:solidFill>
                      <a:srgbClr val="92D050"/>
                    </a:solidFill>
                  </a:tcPr>
                </a:tc>
                <a:extLst>
                  <a:ext uri="{0D108BD9-81ED-4DB2-BD59-A6C34878D82A}">
                    <a16:rowId xmlns:a16="http://schemas.microsoft.com/office/drawing/2014/main" val="10004"/>
                  </a:ext>
                </a:extLst>
              </a:tr>
              <a:tr h="937944">
                <a:tc>
                  <a:txBody>
                    <a:bodyPr/>
                    <a:lstStyle/>
                    <a:p>
                      <a:pPr algn="ctr">
                        <a:lnSpc>
                          <a:spcPct val="115000"/>
                        </a:lnSpc>
                        <a:spcAft>
                          <a:spcPts val="0"/>
                        </a:spcAft>
                      </a:pPr>
                      <a:r>
                        <a:rPr lang="ru-RU" sz="1100" b="1" dirty="0"/>
                        <a:t>Результат </a:t>
                      </a:r>
                      <a:endParaRPr lang="ru-RU" sz="1100" b="1" dirty="0">
                        <a:latin typeface="Calibri"/>
                        <a:ea typeface="Calibri"/>
                        <a:cs typeface="Times New Roman"/>
                      </a:endParaRPr>
                    </a:p>
                  </a:txBody>
                  <a:tcPr marL="55604" marR="55604" marT="0" marB="0">
                    <a:solidFill>
                      <a:schemeClr val="bg1">
                        <a:lumMod val="95000"/>
                      </a:schemeClr>
                    </a:solidFill>
                  </a:tcPr>
                </a:tc>
                <a:tc>
                  <a:txBody>
                    <a:bodyPr/>
                    <a:lstStyle/>
                    <a:p>
                      <a:pPr>
                        <a:lnSpc>
                          <a:spcPct val="115000"/>
                        </a:lnSpc>
                        <a:spcAft>
                          <a:spcPts val="0"/>
                        </a:spcAft>
                      </a:pPr>
                      <a:r>
                        <a:rPr lang="ru-RU" sz="1100" dirty="0"/>
                        <a:t>Контроль над практическими задачами </a:t>
                      </a:r>
                      <a:endParaRPr lang="ru-RU" sz="1100" dirty="0">
                        <a:latin typeface="Calibri"/>
                        <a:ea typeface="Calibri"/>
                        <a:cs typeface="Times New Roman"/>
                      </a:endParaRPr>
                    </a:p>
                  </a:txBody>
                  <a:tcPr marL="55604" marR="55604" marT="0" marB="0">
                    <a:solidFill>
                      <a:srgbClr val="C2E498"/>
                    </a:solidFill>
                  </a:tcPr>
                </a:tc>
                <a:tc>
                  <a:txBody>
                    <a:bodyPr/>
                    <a:lstStyle/>
                    <a:p>
                      <a:pPr>
                        <a:lnSpc>
                          <a:spcPct val="115000"/>
                        </a:lnSpc>
                        <a:spcAft>
                          <a:spcPts val="0"/>
                        </a:spcAft>
                      </a:pPr>
                      <a:r>
                        <a:rPr lang="ru-RU" sz="1100" dirty="0"/>
                        <a:t>Социальная интеграция </a:t>
                      </a:r>
                      <a:endParaRPr lang="ru-RU" sz="1100" dirty="0">
                        <a:latin typeface="Calibri"/>
                        <a:ea typeface="Calibri"/>
                        <a:cs typeface="Times New Roman"/>
                      </a:endParaRPr>
                    </a:p>
                  </a:txBody>
                  <a:tcPr marL="55604" marR="55604" marT="0" marB="0">
                    <a:solidFill>
                      <a:srgbClr val="EDF7E1"/>
                    </a:solidFill>
                  </a:tcPr>
                </a:tc>
                <a:tc>
                  <a:txBody>
                    <a:bodyPr/>
                    <a:lstStyle/>
                    <a:p>
                      <a:pPr>
                        <a:lnSpc>
                          <a:spcPct val="115000"/>
                        </a:lnSpc>
                        <a:spcAft>
                          <a:spcPts val="0"/>
                        </a:spcAft>
                      </a:pPr>
                      <a:r>
                        <a:rPr lang="ru-RU" sz="1100" dirty="0"/>
                        <a:t>Всецело функционирующая зрелая личность/(букв. Полностью  функционирующая взрослая жизнь)</a:t>
                      </a:r>
                      <a:endParaRPr lang="ru-RU" sz="1100" dirty="0">
                        <a:latin typeface="Calibri"/>
                        <a:ea typeface="Calibri"/>
                        <a:cs typeface="Times New Roman"/>
                      </a:endParaRPr>
                    </a:p>
                  </a:txBody>
                  <a:tcPr marL="55604" marR="55604" marT="0" marB="0">
                    <a:solidFill>
                      <a:srgbClr val="92D050"/>
                    </a:solidFill>
                  </a:tcPr>
                </a:tc>
                <a:extLst>
                  <a:ext uri="{0D108BD9-81ED-4DB2-BD59-A6C34878D82A}">
                    <a16:rowId xmlns:a16="http://schemas.microsoft.com/office/drawing/2014/main" val="10005"/>
                  </a:ext>
                </a:extLst>
              </a:tr>
            </a:tbl>
          </a:graphicData>
        </a:graphic>
      </p:graphicFrame>
      <p:sp>
        <p:nvSpPr>
          <p:cNvPr id="11" name="Номер слайда 10"/>
          <p:cNvSpPr>
            <a:spLocks noGrp="1"/>
          </p:cNvSpPr>
          <p:nvPr>
            <p:ph type="sldNum" idx="12"/>
          </p:nvPr>
        </p:nvSpPr>
        <p:spPr/>
        <p:txBody>
          <a:bodyPr/>
          <a:lstStyle/>
          <a:p>
            <a:pPr>
              <a:defRPr/>
            </a:pPr>
            <a:fld id="{5B3C2506-B21D-4249-98F7-5EBB34377091}" type="slidenum">
              <a:rPr lang="en-GB" smtClean="0"/>
              <a:pPr>
                <a:defRPr/>
              </a:pPr>
              <a:t>13</a:t>
            </a:fld>
            <a:endParaRPr lang="en-GB"/>
          </a:p>
        </p:txBody>
      </p:sp>
      <p:sp>
        <p:nvSpPr>
          <p:cNvPr id="12" name="Прямоугольник 11"/>
          <p:cNvSpPr/>
          <p:nvPr/>
        </p:nvSpPr>
        <p:spPr>
          <a:xfrm>
            <a:off x="323528" y="116632"/>
            <a:ext cx="7344816" cy="369332"/>
          </a:xfrm>
          <a:prstGeom prst="rect">
            <a:avLst/>
          </a:prstGeom>
        </p:spPr>
        <p:txBody>
          <a:bodyPr wrap="square">
            <a:spAutoFit/>
          </a:bodyPr>
          <a:lstStyle/>
          <a:p>
            <a:r>
              <a:rPr lang="ru-RU" b="1" dirty="0" smtClean="0">
                <a:solidFill>
                  <a:srgbClr val="92D050"/>
                </a:solidFill>
              </a:rPr>
              <a:t>РАБОЧАЯ МОДЕЛЬ КОМПЕТЕНЦИИ «УМЕНИЯ УЧИТЬСЯ» (5</a:t>
            </a:r>
            <a:r>
              <a:rPr lang="en-US" b="1" dirty="0" smtClean="0">
                <a:solidFill>
                  <a:srgbClr val="92D050"/>
                </a:solidFill>
              </a:rPr>
              <a:t>/5</a:t>
            </a:r>
            <a:r>
              <a:rPr lang="ru-RU" b="1" dirty="0" smtClean="0">
                <a:solidFill>
                  <a:srgbClr val="92D050"/>
                </a:solidFill>
              </a:rPr>
              <a:t>)</a:t>
            </a:r>
            <a:endParaRPr lang="ru-RU" dirty="0"/>
          </a:p>
        </p:txBody>
      </p:sp>
      <p:sp>
        <p:nvSpPr>
          <p:cNvPr id="13" name="TextBox 12"/>
          <p:cNvSpPr txBox="1"/>
          <p:nvPr/>
        </p:nvSpPr>
        <p:spPr>
          <a:xfrm>
            <a:off x="395536" y="5804748"/>
            <a:ext cx="8222517" cy="776253"/>
          </a:xfrm>
          <a:prstGeom prst="rect">
            <a:avLst/>
          </a:prstGeom>
          <a:noFill/>
        </p:spPr>
        <p:txBody>
          <a:bodyPr wrap="square" lIns="82945" tIns="41473" rIns="82945" bIns="41473" rtlCol="0">
            <a:spAutoFit/>
          </a:bodyPr>
          <a:lstStyle/>
          <a:p>
            <a:endParaRPr lang="en-US" sz="900" dirty="0" smtClean="0">
              <a:latin typeface="Calibri" pitchFamily="34" charset="0"/>
            </a:endParaRPr>
          </a:p>
          <a:p>
            <a:r>
              <a:rPr lang="ru-RU" sz="900" dirty="0" smtClean="0">
                <a:latin typeface="Calibri" pitchFamily="34" charset="0"/>
                <a:ea typeface="Calibri" pitchFamily="34" charset="0"/>
                <a:cs typeface="Times New Roman" pitchFamily="18" charset="0"/>
              </a:rPr>
              <a:t>Адаптация</a:t>
            </a:r>
            <a:r>
              <a:rPr lang="en-US" sz="900" dirty="0" smtClean="0">
                <a:latin typeface="Calibri" pitchFamily="34" charset="0"/>
                <a:ea typeface="Calibri" pitchFamily="34" charset="0"/>
                <a:cs typeface="Times New Roman" pitchFamily="18" charset="0"/>
              </a:rPr>
              <a:t> </a:t>
            </a:r>
            <a:r>
              <a:rPr lang="ru-RU" sz="900" dirty="0" smtClean="0">
                <a:latin typeface="Calibri" pitchFamily="34" charset="0"/>
                <a:ea typeface="Calibri" pitchFamily="34" charset="0"/>
                <a:cs typeface="Times New Roman" pitchFamily="18" charset="0"/>
              </a:rPr>
              <a:t>из</a:t>
            </a:r>
            <a:r>
              <a:rPr lang="en-US" sz="900" dirty="0" smtClean="0">
                <a:latin typeface="Calibri" pitchFamily="34" charset="0"/>
                <a:ea typeface="Calibri" pitchFamily="34" charset="0"/>
                <a:cs typeface="Times New Roman" pitchFamily="18" charset="0"/>
              </a:rPr>
              <a:t> Gibbons, M. (1990). A Working Model of the Learning-How-to-Learn Process. In: R.M. Smith (Ed.), Learning to Learn Across the Lifespan. </a:t>
            </a:r>
            <a:r>
              <a:rPr lang="ru-RU" sz="900" dirty="0" err="1" smtClean="0">
                <a:latin typeface="Calibri" pitchFamily="34" charset="0"/>
                <a:ea typeface="Calibri" pitchFamily="34" charset="0"/>
                <a:cs typeface="Times New Roman" pitchFamily="18" charset="0"/>
              </a:rPr>
              <a:t>San</a:t>
            </a:r>
            <a:r>
              <a:rPr lang="ru-RU" sz="900" dirty="0" smtClean="0">
                <a:latin typeface="Calibri" pitchFamily="34" charset="0"/>
                <a:ea typeface="Calibri" pitchFamily="34" charset="0"/>
                <a:cs typeface="Times New Roman" pitchFamily="18" charset="0"/>
              </a:rPr>
              <a:t> </a:t>
            </a:r>
            <a:r>
              <a:rPr lang="ru-RU" sz="900" dirty="0" err="1" smtClean="0">
                <a:latin typeface="Calibri" pitchFamily="34" charset="0"/>
                <a:ea typeface="Calibri" pitchFamily="34" charset="0"/>
                <a:cs typeface="Times New Roman" pitchFamily="18" charset="0"/>
              </a:rPr>
              <a:t>Francisco</a:t>
            </a:r>
            <a:r>
              <a:rPr lang="ru-RU" sz="900" dirty="0" smtClean="0">
                <a:latin typeface="Calibri" pitchFamily="34" charset="0"/>
                <a:ea typeface="Calibri" pitchFamily="34" charset="0"/>
                <a:cs typeface="Times New Roman" pitchFamily="18" charset="0"/>
              </a:rPr>
              <a:t>: </a:t>
            </a:r>
            <a:r>
              <a:rPr lang="ru-RU" sz="900" dirty="0" err="1" smtClean="0">
                <a:latin typeface="Calibri" pitchFamily="34" charset="0"/>
                <a:ea typeface="Calibri" pitchFamily="34" charset="0"/>
                <a:cs typeface="Times New Roman" pitchFamily="18" charset="0"/>
              </a:rPr>
              <a:t>Jossey-Bass</a:t>
            </a:r>
            <a:r>
              <a:rPr lang="ru-RU" sz="900" dirty="0" smtClean="0">
                <a:latin typeface="Calibri" pitchFamily="34" charset="0"/>
                <a:ea typeface="Calibri" pitchFamily="34" charset="0"/>
                <a:cs typeface="Times New Roman" pitchFamily="18" charset="0"/>
              </a:rPr>
              <a:t>, </a:t>
            </a:r>
            <a:r>
              <a:rPr lang="ru-RU" sz="900" dirty="0" err="1" smtClean="0">
                <a:latin typeface="Calibri" pitchFamily="34" charset="0"/>
                <a:ea typeface="Calibri" pitchFamily="34" charset="0"/>
                <a:cs typeface="Times New Roman" pitchFamily="18" charset="0"/>
              </a:rPr>
              <a:t>pp</a:t>
            </a:r>
            <a:r>
              <a:rPr lang="ru-RU" sz="900" dirty="0" smtClean="0">
                <a:latin typeface="Calibri" pitchFamily="34" charset="0"/>
                <a:ea typeface="Calibri" pitchFamily="34" charset="0"/>
                <a:cs typeface="Times New Roman" pitchFamily="18" charset="0"/>
              </a:rPr>
              <a:t>. 64-97.</a:t>
            </a:r>
          </a:p>
          <a:p>
            <a:r>
              <a:rPr lang="en-US" sz="900" dirty="0" smtClean="0">
                <a:latin typeface="Calibri" pitchFamily="34" charset="0"/>
              </a:rPr>
              <a:t>Learning </a:t>
            </a:r>
            <a:r>
              <a:rPr lang="en-US" sz="900" dirty="0">
                <a:latin typeface="Calibri" pitchFamily="34" charset="0"/>
              </a:rPr>
              <a:t>to Learn: International perspectives from theory and practice 1st Edition</a:t>
            </a:r>
          </a:p>
          <a:p>
            <a:r>
              <a:rPr lang="en-US" sz="900" dirty="0"/>
              <a:t>by </a:t>
            </a:r>
            <a:r>
              <a:rPr lang="en-US" sz="900" dirty="0">
                <a:hlinkClick r:id="rId2"/>
              </a:rPr>
              <a:t>Ruth </a:t>
            </a:r>
            <a:r>
              <a:rPr lang="en-US" sz="900" dirty="0" err="1">
                <a:hlinkClick r:id="rId2"/>
              </a:rPr>
              <a:t>Deakin</a:t>
            </a:r>
            <a:r>
              <a:rPr lang="en-US" sz="900" dirty="0">
                <a:hlinkClick r:id="rId2"/>
              </a:rPr>
              <a:t> Crick</a:t>
            </a:r>
            <a:r>
              <a:rPr lang="en-US" sz="900" dirty="0"/>
              <a:t> (Editor), </a:t>
            </a:r>
            <a:r>
              <a:rPr lang="en-US" sz="900" dirty="0">
                <a:hlinkClick r:id="rId3"/>
              </a:rPr>
              <a:t>CRISTINA STRINGHER</a:t>
            </a:r>
            <a:r>
              <a:rPr lang="en-US" sz="900" dirty="0"/>
              <a:t> (Editor), </a:t>
            </a:r>
            <a:r>
              <a:rPr lang="en-US" sz="900" dirty="0">
                <a:hlinkClick r:id="rId4"/>
              </a:rPr>
              <a:t>Kai </a:t>
            </a:r>
            <a:r>
              <a:rPr lang="en-US" sz="900" dirty="0" err="1">
                <a:hlinkClick r:id="rId4"/>
              </a:rPr>
              <a:t>Ren</a:t>
            </a:r>
            <a:r>
              <a:rPr lang="en-US" sz="900" dirty="0"/>
              <a:t> (Editor</a:t>
            </a:r>
            <a:r>
              <a:rPr lang="en-US" sz="900" dirty="0" smtClean="0"/>
              <a:t>)</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Скругленный прямоугольник 12"/>
          <p:cNvSpPr/>
          <p:nvPr/>
        </p:nvSpPr>
        <p:spPr>
          <a:xfrm>
            <a:off x="2843808" y="1673424"/>
            <a:ext cx="3096344" cy="51845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smtClean="0">
              <a:solidFill>
                <a:schemeClr val="tx1"/>
              </a:solidFill>
            </a:endParaRPr>
          </a:p>
          <a:p>
            <a:pPr algn="ctr"/>
            <a:endParaRPr lang="ru-RU" sz="1200" b="1" dirty="0" smtClean="0">
              <a:solidFill>
                <a:schemeClr val="tx1"/>
              </a:solidFill>
            </a:endParaRPr>
          </a:p>
          <a:p>
            <a:pPr algn="ctr"/>
            <a:endParaRPr lang="ru-RU" sz="1200" b="1" dirty="0" smtClean="0">
              <a:solidFill>
                <a:schemeClr val="tx1"/>
              </a:solidFill>
            </a:endParaRPr>
          </a:p>
        </p:txBody>
      </p:sp>
      <p:sp>
        <p:nvSpPr>
          <p:cNvPr id="11" name="Скругленный прямоугольник 10"/>
          <p:cNvSpPr/>
          <p:nvPr/>
        </p:nvSpPr>
        <p:spPr>
          <a:xfrm>
            <a:off x="251520" y="1772816"/>
            <a:ext cx="2592288" cy="47525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b="1" dirty="0" smtClean="0">
              <a:solidFill>
                <a:schemeClr val="tx1"/>
              </a:solidFill>
            </a:endParaRPr>
          </a:p>
          <a:p>
            <a:pPr algn="ctr"/>
            <a:r>
              <a:rPr lang="ru-RU" sz="1200" b="1" dirty="0" smtClean="0">
                <a:solidFill>
                  <a:schemeClr val="tx1"/>
                </a:solidFill>
              </a:rPr>
              <a:t>Социальные рамки  </a:t>
            </a:r>
            <a:r>
              <a:rPr lang="ru-RU" sz="1400" dirty="0" smtClean="0">
                <a:solidFill>
                  <a:schemeClr val="tx1"/>
                </a:solidFill>
              </a:rPr>
              <a:t/>
            </a:r>
            <a:br>
              <a:rPr lang="ru-RU" sz="1400" dirty="0" smtClean="0">
                <a:solidFill>
                  <a:schemeClr val="tx1"/>
                </a:solidFill>
              </a:rPr>
            </a:br>
            <a:r>
              <a:rPr lang="ru-RU" sz="1200" dirty="0" smtClean="0">
                <a:solidFill>
                  <a:schemeClr val="tx1"/>
                </a:solidFill>
              </a:rPr>
              <a:t>• Высокая значимость образования в работе </a:t>
            </a:r>
          </a:p>
          <a:p>
            <a:pPr algn="ctr"/>
            <a:r>
              <a:rPr lang="ru-RU" sz="1200" dirty="0" smtClean="0">
                <a:solidFill>
                  <a:schemeClr val="tx1"/>
                </a:solidFill>
              </a:rPr>
              <a:t>• Высокая значимость интеллектуальной рефлексии и размышления </a:t>
            </a:r>
            <a:br>
              <a:rPr lang="ru-RU" sz="1200" dirty="0" smtClean="0">
                <a:solidFill>
                  <a:schemeClr val="tx1"/>
                </a:solidFill>
              </a:rPr>
            </a:br>
            <a:r>
              <a:rPr lang="ru-RU" sz="1200" dirty="0" smtClean="0">
                <a:solidFill>
                  <a:schemeClr val="tx1"/>
                </a:solidFill>
              </a:rPr>
              <a:t>• Высокая значимость нравственных ценностей и нравственного потенциала </a:t>
            </a:r>
            <a:br>
              <a:rPr lang="ru-RU" sz="1200" dirty="0" smtClean="0">
                <a:solidFill>
                  <a:schemeClr val="tx1"/>
                </a:solidFill>
              </a:rPr>
            </a:br>
            <a:r>
              <a:rPr lang="ru-RU" sz="1200" dirty="0" smtClean="0">
                <a:solidFill>
                  <a:schemeClr val="tx1"/>
                </a:solidFill>
              </a:rPr>
              <a:t>• Интерпретация будущего образования, работы и общества (неопределенность  и риски)</a:t>
            </a:r>
            <a:endParaRPr lang="en-US" sz="1200" b="1" dirty="0" smtClean="0">
              <a:solidFill>
                <a:schemeClr val="tx1"/>
              </a:solidFill>
            </a:endParaRPr>
          </a:p>
          <a:p>
            <a:pPr algn="ctr" fontAlgn="ctr"/>
            <a:r>
              <a:rPr lang="ru-RU" sz="1200" b="1" dirty="0" smtClean="0">
                <a:solidFill>
                  <a:schemeClr val="tx1"/>
                </a:solidFill>
              </a:rPr>
              <a:t>Осознанная поддержка для обучения и изучения</a:t>
            </a:r>
            <a:r>
              <a:rPr lang="ru-RU" sz="1200" dirty="0" smtClean="0">
                <a:solidFill>
                  <a:schemeClr val="tx1"/>
                </a:solidFill>
              </a:rPr>
              <a:t/>
            </a:r>
            <a:br>
              <a:rPr lang="ru-RU" sz="1200" dirty="0" smtClean="0">
                <a:solidFill>
                  <a:schemeClr val="tx1"/>
                </a:solidFill>
              </a:rPr>
            </a:br>
            <a:r>
              <a:rPr lang="ru-RU" sz="1200" dirty="0" smtClean="0">
                <a:solidFill>
                  <a:schemeClr val="tx1"/>
                </a:solidFill>
              </a:rPr>
              <a:t>• Отношение родителей</a:t>
            </a:r>
            <a:br>
              <a:rPr lang="ru-RU" sz="1200" dirty="0" smtClean="0">
                <a:solidFill>
                  <a:schemeClr val="tx1"/>
                </a:solidFill>
              </a:rPr>
            </a:br>
            <a:r>
              <a:rPr lang="ru-RU" sz="1200" dirty="0" smtClean="0">
                <a:solidFill>
                  <a:schemeClr val="tx1"/>
                </a:solidFill>
              </a:rPr>
              <a:t>• Отношение учителей</a:t>
            </a:r>
            <a:br>
              <a:rPr lang="ru-RU" sz="1200" dirty="0" smtClean="0">
                <a:solidFill>
                  <a:schemeClr val="tx1"/>
                </a:solidFill>
              </a:rPr>
            </a:br>
            <a:r>
              <a:rPr lang="ru-RU" sz="1200" dirty="0" smtClean="0">
                <a:solidFill>
                  <a:schemeClr val="tx1"/>
                </a:solidFill>
              </a:rPr>
              <a:t>• Отношение Одноклассников </a:t>
            </a:r>
            <a:br>
              <a:rPr lang="ru-RU" sz="1200" dirty="0" smtClean="0">
                <a:solidFill>
                  <a:schemeClr val="tx1"/>
                </a:solidFill>
              </a:rPr>
            </a:br>
            <a:r>
              <a:rPr lang="ru-RU" sz="1200" dirty="0" smtClean="0">
                <a:solidFill>
                  <a:schemeClr val="tx1"/>
                </a:solidFill>
              </a:rPr>
              <a:t>• Другие Отношения</a:t>
            </a:r>
          </a:p>
          <a:p>
            <a:pPr algn="ctr"/>
            <a:endParaRPr lang="ru-RU" sz="1200" dirty="0">
              <a:solidFill>
                <a:schemeClr val="tx1"/>
              </a:solidFill>
            </a:endParaRPr>
          </a:p>
        </p:txBody>
      </p:sp>
      <p:sp>
        <p:nvSpPr>
          <p:cNvPr id="4" name="Заголовок 1"/>
          <p:cNvSpPr txBox="1">
            <a:spLocks/>
          </p:cNvSpPr>
          <p:nvPr/>
        </p:nvSpPr>
        <p:spPr>
          <a:xfrm>
            <a:off x="539552" y="0"/>
            <a:ext cx="8229600" cy="562074"/>
          </a:xfrm>
          <a:prstGeom prst="rect">
            <a:avLst/>
          </a:prstGeom>
        </p:spPr>
        <p:txBody>
          <a:bodyPr vert="horz" lIns="91440" tIns="45720" rIns="91440" bIns="45720" rtlCol="0" anchor="ctr">
            <a:normAutofit/>
          </a:bodyPr>
          <a:lstStyle/>
          <a:p>
            <a:pPr lvl="0" algn="ctr">
              <a:spcBef>
                <a:spcPct val="0"/>
              </a:spcBef>
            </a:pPr>
            <a:r>
              <a:rPr lang="ru-RU" b="1" dirty="0">
                <a:solidFill>
                  <a:srgbClr val="0070C0"/>
                </a:solidFill>
                <a:latin typeface="+mj-lt"/>
                <a:ea typeface="+mj-ea"/>
                <a:cs typeface="+mj-cs"/>
              </a:rPr>
              <a:t>КОНЦЕПЦИЯ </a:t>
            </a:r>
            <a:r>
              <a:rPr lang="en-US" b="1" dirty="0">
                <a:solidFill>
                  <a:srgbClr val="0070C0"/>
                </a:solidFill>
                <a:latin typeface="+mj-lt"/>
                <a:ea typeface="+mj-ea"/>
                <a:cs typeface="+mj-cs"/>
              </a:rPr>
              <a:t>LEARNING-TO-LEARN</a:t>
            </a:r>
            <a:r>
              <a:rPr lang="ru-RU" b="1" dirty="0">
                <a:solidFill>
                  <a:srgbClr val="0070C0"/>
                </a:solidFill>
                <a:latin typeface="+mj-lt"/>
                <a:ea typeface="+mj-ea"/>
                <a:cs typeface="+mj-cs"/>
              </a:rPr>
              <a:t> В </a:t>
            </a:r>
            <a:r>
              <a:rPr lang="ru-RU" b="1" dirty="0" smtClean="0">
                <a:solidFill>
                  <a:srgbClr val="0070C0"/>
                </a:solidFill>
                <a:latin typeface="+mj-lt"/>
                <a:ea typeface="+mj-ea"/>
                <a:cs typeface="+mj-cs"/>
              </a:rPr>
              <a:t>ФИНЛЯНДИИ*</a:t>
            </a:r>
            <a:endParaRPr kumimoji="0" lang="ru-RU" sz="2400" b="0" i="0" u="none" strike="noStrike" kern="1200" cap="none" spc="0" normalizeH="0" baseline="0" noProof="0" dirty="0">
              <a:ln>
                <a:noFill/>
              </a:ln>
              <a:solidFill>
                <a:schemeClr val="tx1"/>
              </a:solidFill>
              <a:effectLst/>
              <a:uLnTx/>
              <a:uFillTx/>
              <a:latin typeface="+mj-lt"/>
              <a:ea typeface="+mj-ea"/>
              <a:cs typeface="+mj-cs"/>
            </a:endParaRPr>
          </a:p>
        </p:txBody>
      </p:sp>
      <p:sp>
        <p:nvSpPr>
          <p:cNvPr id="14" name="Скругленный прямоугольник 13"/>
          <p:cNvSpPr/>
          <p:nvPr/>
        </p:nvSpPr>
        <p:spPr>
          <a:xfrm>
            <a:off x="6012160" y="1844824"/>
            <a:ext cx="2952328" cy="50131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Learning Domain </a:t>
            </a:r>
          </a:p>
          <a:p>
            <a:r>
              <a:rPr lang="en-US" sz="1200" dirty="0" smtClean="0">
                <a:solidFill>
                  <a:schemeClr val="tx1"/>
                </a:solidFill>
              </a:rPr>
              <a:t>• Verbal-</a:t>
            </a:r>
            <a:r>
              <a:rPr lang="en-US" sz="1200" dirty="0" err="1" smtClean="0">
                <a:solidFill>
                  <a:schemeClr val="tx1"/>
                </a:solidFill>
              </a:rPr>
              <a:t>Argumentational</a:t>
            </a:r>
            <a:r>
              <a:rPr lang="en-US" sz="1200" dirty="0" smtClean="0">
                <a:solidFill>
                  <a:schemeClr val="tx1"/>
                </a:solidFill>
              </a:rPr>
              <a:t> Comprehension </a:t>
            </a:r>
          </a:p>
          <a:p>
            <a:r>
              <a:rPr lang="en-US" sz="1200" dirty="0" smtClean="0">
                <a:solidFill>
                  <a:schemeClr val="tx1"/>
                </a:solidFill>
              </a:rPr>
              <a:t>• Quantitative-Relational Comprehension </a:t>
            </a:r>
          </a:p>
          <a:p>
            <a:r>
              <a:rPr lang="en-US" sz="1200" dirty="0" smtClean="0">
                <a:solidFill>
                  <a:schemeClr val="tx1"/>
                </a:solidFill>
              </a:rPr>
              <a:t>• Cultural Interpretations and Knowledge </a:t>
            </a:r>
          </a:p>
          <a:p>
            <a:pPr algn="ctr"/>
            <a:r>
              <a:rPr lang="en-US" sz="1200" b="1" dirty="0" smtClean="0">
                <a:solidFill>
                  <a:schemeClr val="tx1"/>
                </a:solidFill>
              </a:rPr>
              <a:t>Reasoning Domain </a:t>
            </a:r>
          </a:p>
          <a:p>
            <a:r>
              <a:rPr lang="en-US" sz="1200" dirty="0" smtClean="0">
                <a:solidFill>
                  <a:schemeClr val="tx1"/>
                </a:solidFill>
              </a:rPr>
              <a:t>• Logical Reasoning </a:t>
            </a:r>
          </a:p>
          <a:p>
            <a:r>
              <a:rPr lang="en-US" sz="1200" dirty="0" smtClean="0">
                <a:solidFill>
                  <a:schemeClr val="tx1"/>
                </a:solidFill>
              </a:rPr>
              <a:t>• Reflective Abstraction and Formal Schemata </a:t>
            </a:r>
          </a:p>
          <a:p>
            <a:r>
              <a:rPr lang="en-US" sz="1200" dirty="0" smtClean="0">
                <a:solidFill>
                  <a:schemeClr val="tx1"/>
                </a:solidFill>
              </a:rPr>
              <a:t>• Integrating Learning and Reasoning (Extended, Practical, Problem Solving and Authentic Work Task) </a:t>
            </a:r>
            <a:endParaRPr lang="ru-RU" sz="1200" dirty="0" smtClean="0">
              <a:solidFill>
                <a:schemeClr val="tx1"/>
              </a:solidFill>
            </a:endParaRPr>
          </a:p>
          <a:p>
            <a:pPr algn="ctr"/>
            <a:r>
              <a:rPr lang="en-US" sz="1200" b="1" dirty="0" smtClean="0">
                <a:solidFill>
                  <a:schemeClr val="tx1"/>
                </a:solidFill>
              </a:rPr>
              <a:t>Management of Learning </a:t>
            </a:r>
          </a:p>
          <a:p>
            <a:r>
              <a:rPr lang="en-US" sz="1200" dirty="0" smtClean="0">
                <a:solidFill>
                  <a:schemeClr val="tx1"/>
                </a:solidFill>
              </a:rPr>
              <a:t>• Real Use of Study Skills </a:t>
            </a:r>
          </a:p>
          <a:p>
            <a:r>
              <a:rPr lang="en-US" sz="1200" dirty="0" smtClean="0">
                <a:solidFill>
                  <a:schemeClr val="tx1"/>
                </a:solidFill>
              </a:rPr>
              <a:t>• Compiling Actions and Operations </a:t>
            </a:r>
          </a:p>
          <a:p>
            <a:pPr algn="ctr"/>
            <a:r>
              <a:rPr lang="en-US" sz="1200" b="1" dirty="0" smtClean="0">
                <a:solidFill>
                  <a:schemeClr val="tx1"/>
                </a:solidFill>
              </a:rPr>
              <a:t>Affective Self-Regulation </a:t>
            </a:r>
          </a:p>
          <a:p>
            <a:r>
              <a:rPr lang="en-US" sz="1200" dirty="0" smtClean="0">
                <a:solidFill>
                  <a:schemeClr val="tx1"/>
                </a:solidFill>
              </a:rPr>
              <a:t>• Epistemic Resilience/ Persistence with Post</a:t>
            </a:r>
            <a:r>
              <a:rPr lang="ru-RU" sz="1200" dirty="0" smtClean="0">
                <a:solidFill>
                  <a:schemeClr val="tx1"/>
                </a:solidFill>
              </a:rPr>
              <a:t> </a:t>
            </a:r>
            <a:r>
              <a:rPr lang="en-US" sz="1200" dirty="0" smtClean="0">
                <a:solidFill>
                  <a:schemeClr val="tx1"/>
                </a:solidFill>
              </a:rPr>
              <a:t>Failure Reflectivity </a:t>
            </a:r>
          </a:p>
          <a:p>
            <a:r>
              <a:rPr lang="en-US" sz="1200" dirty="0" smtClean="0">
                <a:solidFill>
                  <a:schemeClr val="tx1"/>
                </a:solidFill>
              </a:rPr>
              <a:t>• Tuning for Affordances for Learning Activities, Management of Resourcefulness </a:t>
            </a:r>
          </a:p>
          <a:p>
            <a:r>
              <a:rPr lang="en-US" sz="1200" dirty="0" smtClean="0">
                <a:solidFill>
                  <a:schemeClr val="tx1"/>
                </a:solidFill>
              </a:rPr>
              <a:t>• Setting the Aspiration Level, and Tolerance for Ambivalences and for Hope-of-Success/ Fear-of-Failure</a:t>
            </a:r>
            <a:endParaRPr lang="ru-RU" sz="1200" dirty="0">
              <a:solidFill>
                <a:schemeClr val="tx1"/>
              </a:solidFill>
            </a:endParaRPr>
          </a:p>
        </p:txBody>
      </p:sp>
      <p:sp>
        <p:nvSpPr>
          <p:cNvPr id="15" name="TextBox 14"/>
          <p:cNvSpPr txBox="1"/>
          <p:nvPr/>
        </p:nvSpPr>
        <p:spPr>
          <a:xfrm>
            <a:off x="1043608" y="404664"/>
            <a:ext cx="6696744" cy="307777"/>
          </a:xfrm>
          <a:prstGeom prst="rect">
            <a:avLst/>
          </a:prstGeom>
          <a:noFill/>
        </p:spPr>
        <p:txBody>
          <a:bodyPr wrap="square" rtlCol="0">
            <a:spAutoFit/>
          </a:bodyPr>
          <a:lstStyle/>
          <a:p>
            <a:pPr algn="ctr"/>
            <a:r>
              <a:rPr lang="en-US" sz="1400" b="1" dirty="0" smtClean="0"/>
              <a:t>The conceptual framework for assessing learning-to-learn</a:t>
            </a:r>
            <a:endParaRPr lang="ru-RU" sz="1400" b="1" dirty="0"/>
          </a:p>
        </p:txBody>
      </p:sp>
      <p:sp>
        <p:nvSpPr>
          <p:cNvPr id="16" name="Скругленный прямоугольник 15"/>
          <p:cNvSpPr/>
          <p:nvPr/>
        </p:nvSpPr>
        <p:spPr>
          <a:xfrm>
            <a:off x="323528" y="764704"/>
            <a:ext cx="8496944" cy="5760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070C0"/>
                </a:solidFill>
              </a:rPr>
              <a:t>LEARNING TO LEARN – </a:t>
            </a:r>
          </a:p>
          <a:p>
            <a:pPr algn="ctr"/>
            <a:r>
              <a:rPr lang="en-US" sz="1200" dirty="0" smtClean="0">
                <a:solidFill>
                  <a:schemeClr val="tx1"/>
                </a:solidFill>
              </a:rPr>
              <a:t>the ability and willingness to adapt to novel tasks, activating one’s commitment to thinking and the perspective of hope by means of maintaining one’s cognitive and affective </a:t>
            </a:r>
            <a:r>
              <a:rPr lang="en-US" sz="1200" dirty="0" err="1" smtClean="0">
                <a:solidFill>
                  <a:schemeClr val="tx1"/>
                </a:solidFill>
              </a:rPr>
              <a:t>selfregulation</a:t>
            </a:r>
            <a:r>
              <a:rPr lang="en-US" sz="1200" dirty="0" smtClean="0">
                <a:solidFill>
                  <a:schemeClr val="tx1"/>
                </a:solidFill>
              </a:rPr>
              <a:t> in and of learning action</a:t>
            </a:r>
            <a:endParaRPr lang="ru-RU" sz="1200" dirty="0">
              <a:solidFill>
                <a:schemeClr val="tx1"/>
              </a:solidFill>
            </a:endParaRPr>
          </a:p>
        </p:txBody>
      </p:sp>
      <p:sp>
        <p:nvSpPr>
          <p:cNvPr id="17" name="Выноска со стрелкой вниз 16"/>
          <p:cNvSpPr/>
          <p:nvPr/>
        </p:nvSpPr>
        <p:spPr>
          <a:xfrm>
            <a:off x="323528" y="1340768"/>
            <a:ext cx="2520280" cy="936104"/>
          </a:xfrm>
          <a:prstGeom prst="downArrowCallout">
            <a:avLst/>
          </a:prstGeom>
          <a:ln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Context-Related Beliefs </a:t>
            </a:r>
          </a:p>
          <a:p>
            <a:pPr algn="ctr"/>
            <a:r>
              <a:rPr lang="ru-RU" sz="1200" dirty="0" smtClean="0">
                <a:solidFill>
                  <a:schemeClr val="bg1"/>
                </a:solidFill>
              </a:rPr>
              <a:t>(Разнообразие и конфликты внутри культур и между поколениями</a:t>
            </a:r>
            <a:endParaRPr lang="ru-RU" sz="1200" dirty="0">
              <a:solidFill>
                <a:schemeClr val="bg1"/>
              </a:solidFill>
            </a:endParaRPr>
          </a:p>
        </p:txBody>
      </p:sp>
      <p:sp>
        <p:nvSpPr>
          <p:cNvPr id="18" name="Выноска со стрелкой вниз 17"/>
          <p:cNvSpPr/>
          <p:nvPr/>
        </p:nvSpPr>
        <p:spPr>
          <a:xfrm>
            <a:off x="2915816" y="1340768"/>
            <a:ext cx="3024336" cy="648072"/>
          </a:xfrm>
          <a:prstGeom prst="downArrowCallout">
            <a:avLst/>
          </a:prstGeom>
          <a:ln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Self-Related Beliefs</a:t>
            </a:r>
            <a:endParaRPr lang="ru-RU" sz="1400" b="1" dirty="0" smtClean="0">
              <a:solidFill>
                <a:schemeClr val="bg1"/>
              </a:solidFill>
            </a:endParaRPr>
          </a:p>
        </p:txBody>
      </p:sp>
      <p:sp>
        <p:nvSpPr>
          <p:cNvPr id="19" name="Выноска со стрелкой вниз 18"/>
          <p:cNvSpPr/>
          <p:nvPr/>
        </p:nvSpPr>
        <p:spPr>
          <a:xfrm>
            <a:off x="6012160" y="1340768"/>
            <a:ext cx="2808312" cy="648072"/>
          </a:xfrm>
          <a:prstGeom prst="downArrowCallout">
            <a:avLst/>
          </a:prstGeom>
          <a:ln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Learning Competences</a:t>
            </a:r>
            <a:endParaRPr lang="ru-RU" sz="1400" b="1" dirty="0" smtClean="0">
              <a:solidFill>
                <a:schemeClr val="bg1"/>
              </a:solidFill>
            </a:endParaRPr>
          </a:p>
        </p:txBody>
      </p:sp>
      <p:sp>
        <p:nvSpPr>
          <p:cNvPr id="12" name="TextBox 11"/>
          <p:cNvSpPr txBox="1"/>
          <p:nvPr/>
        </p:nvSpPr>
        <p:spPr>
          <a:xfrm>
            <a:off x="2915816" y="1772816"/>
            <a:ext cx="2952328" cy="5447645"/>
          </a:xfrm>
          <a:prstGeom prst="rect">
            <a:avLst/>
          </a:prstGeom>
          <a:noFill/>
        </p:spPr>
        <p:txBody>
          <a:bodyPr wrap="square" rtlCol="0">
            <a:spAutoFit/>
          </a:bodyPr>
          <a:lstStyle/>
          <a:p>
            <a:pPr algn="ctr"/>
            <a:endParaRPr lang="ru-RU" sz="1200" b="1" dirty="0" smtClean="0"/>
          </a:p>
          <a:p>
            <a:pPr algn="ctr"/>
            <a:r>
              <a:rPr lang="ru-RU" sz="1200" b="1" dirty="0" smtClean="0"/>
              <a:t>Учебная мотивация </a:t>
            </a:r>
            <a:r>
              <a:rPr lang="ru-RU" sz="1200" dirty="0" smtClean="0"/>
              <a:t/>
            </a:r>
            <a:br>
              <a:rPr lang="ru-RU" sz="1200" dirty="0" smtClean="0"/>
            </a:br>
            <a:r>
              <a:rPr lang="ru-RU" sz="1200" dirty="0" smtClean="0"/>
              <a:t>• Школьная программа </a:t>
            </a:r>
            <a:br>
              <a:rPr lang="ru-RU" sz="1200" dirty="0" smtClean="0"/>
            </a:br>
            <a:r>
              <a:rPr lang="ru-RU" sz="1200" dirty="0" smtClean="0"/>
              <a:t>• Высокая значимость школы </a:t>
            </a:r>
            <a:br>
              <a:rPr lang="ru-RU" sz="1200" dirty="0" smtClean="0"/>
            </a:br>
            <a:r>
              <a:rPr lang="ru-RU" sz="1200" dirty="0" smtClean="0"/>
              <a:t>• Страх неудачи </a:t>
            </a:r>
            <a:br>
              <a:rPr lang="ru-RU" sz="1200" dirty="0" smtClean="0"/>
            </a:br>
            <a:r>
              <a:rPr lang="ru-RU" sz="1200" dirty="0" smtClean="0"/>
              <a:t>• Академическое окончание  </a:t>
            </a:r>
            <a:br>
              <a:rPr lang="ru-RU" sz="1200" dirty="0" smtClean="0"/>
            </a:br>
            <a:r>
              <a:rPr lang="en-US" sz="1200" b="1" dirty="0" smtClean="0"/>
              <a:t>Action-Control Beliefs </a:t>
            </a:r>
          </a:p>
          <a:p>
            <a:pPr algn="ctr"/>
            <a:r>
              <a:rPr lang="en-US" sz="1200" b="1" dirty="0" smtClean="0"/>
              <a:t>• </a:t>
            </a:r>
            <a:r>
              <a:rPr lang="en-US" sz="1200" dirty="0" smtClean="0"/>
              <a:t>Means-Ends Beliefs, Agency Beliefs, and Control </a:t>
            </a:r>
          </a:p>
          <a:p>
            <a:pPr algn="ctr"/>
            <a:r>
              <a:rPr lang="en-US" sz="1200" b="1" dirty="0" smtClean="0"/>
              <a:t>Expectancy Academic Selves at School </a:t>
            </a:r>
          </a:p>
          <a:p>
            <a:pPr algn="ctr"/>
            <a:r>
              <a:rPr lang="en-US" sz="1200" dirty="0" smtClean="0"/>
              <a:t>• Academic Self-Concepts </a:t>
            </a:r>
          </a:p>
          <a:p>
            <a:pPr algn="ctr"/>
            <a:r>
              <a:rPr lang="en-US" sz="1200" dirty="0" smtClean="0"/>
              <a:t>• Estimated Use of Study Skills</a:t>
            </a:r>
          </a:p>
          <a:p>
            <a:pPr algn="ctr"/>
            <a:r>
              <a:rPr lang="en-US" sz="1200" dirty="0" smtClean="0"/>
              <a:t> • Estimated Use of Learning opportunities </a:t>
            </a:r>
          </a:p>
          <a:p>
            <a:pPr algn="ctr"/>
            <a:r>
              <a:rPr lang="en-US" sz="1200" b="1" dirty="0" smtClean="0"/>
              <a:t>Assignment/ Task Acceptance </a:t>
            </a:r>
          </a:p>
          <a:p>
            <a:pPr algn="ctr"/>
            <a:r>
              <a:rPr lang="en-US" sz="1200" b="1" dirty="0" smtClean="0"/>
              <a:t>• </a:t>
            </a:r>
            <a:r>
              <a:rPr lang="en-US" sz="1200" dirty="0" smtClean="0"/>
              <a:t>Direct, Dynamic Assessment of Situational Self-Appraisals </a:t>
            </a:r>
            <a:r>
              <a:rPr lang="ru-RU" sz="1200" dirty="0" smtClean="0"/>
              <a:t/>
            </a:r>
            <a:br>
              <a:rPr lang="ru-RU" sz="1200" dirty="0" smtClean="0"/>
            </a:br>
            <a:r>
              <a:rPr lang="ru-RU" sz="1200" b="1" dirty="0" smtClean="0"/>
              <a:t>Самооценка </a:t>
            </a:r>
            <a:r>
              <a:rPr lang="ru-RU" sz="1200" dirty="0" smtClean="0"/>
              <a:t/>
            </a:r>
            <a:br>
              <a:rPr lang="ru-RU" sz="1200" dirty="0" smtClean="0"/>
            </a:br>
            <a:r>
              <a:rPr lang="ru-RU" sz="1200" dirty="0" smtClean="0"/>
              <a:t>• Самооценка, Самоуважение, Уверенность в себе </a:t>
            </a:r>
            <a:br>
              <a:rPr lang="ru-RU" sz="1200" dirty="0" smtClean="0"/>
            </a:br>
            <a:r>
              <a:rPr lang="ru-RU" sz="1200" dirty="0" smtClean="0"/>
              <a:t>• Социальное </a:t>
            </a:r>
            <a:r>
              <a:rPr lang="ru-RU" sz="1200" dirty="0" err="1" smtClean="0"/>
              <a:t>Я-Концепции</a:t>
            </a:r>
            <a:r>
              <a:rPr lang="ru-RU" sz="1200" dirty="0" smtClean="0"/>
              <a:t> </a:t>
            </a:r>
            <a:br>
              <a:rPr lang="ru-RU" sz="1200" dirty="0" smtClean="0"/>
            </a:br>
            <a:r>
              <a:rPr lang="ru-RU" sz="1200" dirty="0" smtClean="0"/>
              <a:t>• Поддержки от значимых других к себе </a:t>
            </a:r>
            <a:br>
              <a:rPr lang="ru-RU" sz="1200" dirty="0" smtClean="0"/>
            </a:br>
            <a:r>
              <a:rPr lang="ru-RU" sz="1200" dirty="0" smtClean="0"/>
              <a:t>• Социально-нравственное самоуправления в школе </a:t>
            </a:r>
            <a:br>
              <a:rPr lang="ru-RU" sz="1200" dirty="0" smtClean="0"/>
            </a:br>
            <a:r>
              <a:rPr lang="ru-RU" sz="1200" dirty="0" smtClean="0"/>
              <a:t>• Самосознание </a:t>
            </a:r>
            <a:br>
              <a:rPr lang="ru-RU" sz="1200" dirty="0" smtClean="0"/>
            </a:br>
            <a:r>
              <a:rPr lang="ru-RU" sz="1200" b="1" dirty="0" smtClean="0"/>
              <a:t>Ориентация На Будущее </a:t>
            </a:r>
            <a:r>
              <a:rPr lang="ru-RU" sz="1200" dirty="0" smtClean="0"/>
              <a:t/>
            </a:r>
            <a:br>
              <a:rPr lang="ru-RU" sz="1200" dirty="0" smtClean="0"/>
            </a:br>
            <a:r>
              <a:rPr lang="ru-RU" sz="1200" dirty="0" smtClean="0"/>
              <a:t>• Ожидания/прогнозы собственного будущего (самих себя)</a:t>
            </a:r>
          </a:p>
          <a:p>
            <a:endParaRPr lang="ru-RU" sz="1200" dirty="0"/>
          </a:p>
        </p:txBody>
      </p:sp>
      <p:sp>
        <p:nvSpPr>
          <p:cNvPr id="22" name="TextBox 21"/>
          <p:cNvSpPr txBox="1"/>
          <p:nvPr/>
        </p:nvSpPr>
        <p:spPr>
          <a:xfrm>
            <a:off x="0" y="6027003"/>
            <a:ext cx="2952328" cy="830997"/>
          </a:xfrm>
          <a:prstGeom prst="rect">
            <a:avLst/>
          </a:prstGeom>
          <a:solidFill>
            <a:schemeClr val="bg1">
              <a:lumMod val="95000"/>
            </a:schemeClr>
          </a:solidFill>
        </p:spPr>
        <p:txBody>
          <a:bodyPr wrap="square" rtlCol="0">
            <a:spAutoFit/>
          </a:bodyPr>
          <a:lstStyle/>
          <a:p>
            <a:r>
              <a:rPr lang="ru-RU" dirty="0" smtClean="0"/>
              <a:t>*</a:t>
            </a:r>
            <a:r>
              <a:rPr lang="en-US" sz="1000" dirty="0" smtClean="0"/>
              <a:t>Assessing Learning-to-Learn</a:t>
            </a:r>
            <a:r>
              <a:rPr lang="ru-RU" sz="1000" dirty="0" smtClean="0"/>
              <a:t>.</a:t>
            </a:r>
            <a:r>
              <a:rPr lang="en-US" sz="1000" dirty="0" smtClean="0"/>
              <a:t> A framework</a:t>
            </a:r>
            <a:r>
              <a:rPr lang="ru-RU" sz="1000" dirty="0" smtClean="0"/>
              <a:t>. </a:t>
            </a:r>
            <a:r>
              <a:rPr lang="en-US" sz="1000" dirty="0" smtClean="0"/>
              <a:t>Centre for Educational Assessment Helsinki University, in collaboration with the National Board of Education in Finland Helsinki, Finland 2002</a:t>
            </a:r>
            <a:r>
              <a:rPr lang="ru-RU" sz="1000" dirty="0" smtClean="0"/>
              <a:t> </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1844824"/>
            <a:ext cx="3312368" cy="369332"/>
          </a:xfrm>
          <a:prstGeom prst="rect">
            <a:avLst/>
          </a:prstGeom>
          <a:noFill/>
        </p:spPr>
        <p:txBody>
          <a:bodyPr wrap="square" rtlCol="0">
            <a:spAutoFit/>
          </a:bodyPr>
          <a:lstStyle/>
          <a:p>
            <a:endParaRPr lang="ru-RU" dirty="0"/>
          </a:p>
        </p:txBody>
      </p:sp>
      <p:sp>
        <p:nvSpPr>
          <p:cNvPr id="6" name="Заголовок 1"/>
          <p:cNvSpPr txBox="1">
            <a:spLocks/>
          </p:cNvSpPr>
          <p:nvPr/>
        </p:nvSpPr>
        <p:spPr>
          <a:xfrm>
            <a:off x="611560" y="116632"/>
            <a:ext cx="8229600" cy="562074"/>
          </a:xfrm>
          <a:prstGeom prst="rect">
            <a:avLst/>
          </a:prstGeom>
        </p:spPr>
        <p:txBody>
          <a:bodyPr vert="horz" lIns="91440" tIns="45720" rIns="91440" bIns="45720" rtlCol="0" anchor="ctr">
            <a:normAutofit/>
          </a:bodyPr>
          <a:lstStyle/>
          <a:p>
            <a:pPr lvl="0">
              <a:spcBef>
                <a:spcPct val="0"/>
              </a:spcBef>
            </a:pPr>
            <a:r>
              <a:rPr kumimoji="0" lang="ru-RU" b="1" i="0" u="none" strike="noStrike" kern="1200" cap="none" spc="0" normalizeH="0" baseline="0" noProof="0" dirty="0" smtClean="0">
                <a:ln>
                  <a:noFill/>
                </a:ln>
                <a:solidFill>
                  <a:srgbClr val="0070C0"/>
                </a:solidFill>
                <a:effectLst/>
                <a:uLnTx/>
                <a:uFillTx/>
                <a:latin typeface="+mj-lt"/>
                <a:ea typeface="+mj-ea"/>
                <a:cs typeface="+mj-cs"/>
              </a:rPr>
              <a:t>ДРУГИЕ МОДЕЛИ И ПОДХОДЫ </a:t>
            </a:r>
            <a:r>
              <a:rPr lang="en-US" b="1" dirty="0" smtClean="0">
                <a:solidFill>
                  <a:srgbClr val="0070C0"/>
                </a:solidFill>
                <a:latin typeface="+mj-lt"/>
                <a:ea typeface="+mj-ea"/>
                <a:cs typeface="+mj-cs"/>
              </a:rPr>
              <a:t>LEARNING-TO-LEARN</a:t>
            </a:r>
            <a:endParaRPr kumimoji="0" lang="ru-RU" b="1" i="0" u="none" strike="noStrike" kern="1200" cap="none" spc="0" normalizeH="0" baseline="0" noProof="0" dirty="0">
              <a:ln>
                <a:noFill/>
              </a:ln>
              <a:solidFill>
                <a:srgbClr val="0070C0"/>
              </a:solidFill>
              <a:effectLst/>
              <a:uLnTx/>
              <a:uFillTx/>
              <a:latin typeface="+mj-lt"/>
              <a:ea typeface="+mj-ea"/>
              <a:cs typeface="+mj-cs"/>
            </a:endParaRPr>
          </a:p>
        </p:txBody>
      </p:sp>
      <p:sp>
        <p:nvSpPr>
          <p:cNvPr id="7" name="TextBox 6"/>
          <p:cNvSpPr txBox="1"/>
          <p:nvPr/>
        </p:nvSpPr>
        <p:spPr>
          <a:xfrm>
            <a:off x="611560" y="2204864"/>
            <a:ext cx="8101408" cy="1815882"/>
          </a:xfrm>
          <a:prstGeom prst="rect">
            <a:avLst/>
          </a:prstGeom>
          <a:noFill/>
        </p:spPr>
        <p:txBody>
          <a:bodyPr wrap="square" rtlCol="0">
            <a:spAutoFit/>
          </a:bodyPr>
          <a:lstStyle/>
          <a:p>
            <a:r>
              <a:rPr lang="ru-RU" sz="1400" b="1" dirty="0" smtClean="0">
                <a:solidFill>
                  <a:srgbClr val="0070C0"/>
                </a:solidFill>
              </a:rPr>
              <a:t>Пример когнитивного подхода 2 (</a:t>
            </a:r>
            <a:r>
              <a:rPr lang="en-US" sz="1400" b="1" dirty="0" err="1" smtClean="0">
                <a:solidFill>
                  <a:srgbClr val="0070C0"/>
                </a:solidFill>
              </a:rPr>
              <a:t>Collet</a:t>
            </a:r>
            <a:r>
              <a:rPr lang="en-US" sz="1400" b="1" dirty="0" smtClean="0">
                <a:solidFill>
                  <a:srgbClr val="0070C0"/>
                </a:solidFill>
              </a:rPr>
              <a:t>, 1990</a:t>
            </a:r>
            <a:r>
              <a:rPr lang="ru-RU" sz="1400" b="1" dirty="0" smtClean="0">
                <a:solidFill>
                  <a:srgbClr val="0070C0"/>
                </a:solidFill>
              </a:rPr>
              <a:t>, США</a:t>
            </a:r>
            <a:r>
              <a:rPr lang="en-US" sz="1400" b="1" dirty="0" smtClean="0">
                <a:solidFill>
                  <a:srgbClr val="0070C0"/>
                </a:solidFill>
              </a:rPr>
              <a:t>)</a:t>
            </a:r>
            <a:endParaRPr lang="ru-RU" sz="1400" b="1" dirty="0" smtClean="0">
              <a:solidFill>
                <a:srgbClr val="0070C0"/>
              </a:solidFill>
            </a:endParaRPr>
          </a:p>
          <a:p>
            <a:pPr marL="342900" indent="-342900">
              <a:buFont typeface="+mj-lt"/>
              <a:buAutoNum type="arabicPeriod"/>
            </a:pPr>
            <a:r>
              <a:rPr lang="ru-RU" sz="1400" dirty="0" smtClean="0"/>
              <a:t>Понимание себя как обучаемого</a:t>
            </a:r>
          </a:p>
          <a:p>
            <a:pPr marL="342900" indent="-342900">
              <a:buFont typeface="+mj-lt"/>
              <a:buAutoNum type="arabicPeriod"/>
            </a:pPr>
            <a:r>
              <a:rPr lang="ru-RU" sz="1400" dirty="0" smtClean="0"/>
              <a:t>Управление собой как учеником</a:t>
            </a:r>
          </a:p>
          <a:p>
            <a:pPr marL="342900" indent="-342900">
              <a:buFont typeface="+mj-lt"/>
              <a:buAutoNum type="arabicPeriod"/>
            </a:pPr>
            <a:r>
              <a:rPr lang="ru-RU" sz="1400" dirty="0" smtClean="0"/>
              <a:t>Понимание среды обучения</a:t>
            </a:r>
          </a:p>
          <a:p>
            <a:pPr marL="342900" indent="-342900">
              <a:buFont typeface="+mj-lt"/>
              <a:buAutoNum type="arabicPeriod"/>
            </a:pPr>
            <a:r>
              <a:rPr lang="ru-RU" sz="1400" dirty="0" smtClean="0"/>
              <a:t>Использование разных методов обучения</a:t>
            </a:r>
          </a:p>
          <a:p>
            <a:pPr marL="342900" indent="-342900">
              <a:buFont typeface="+mj-lt"/>
              <a:buAutoNum type="arabicPeriod"/>
            </a:pPr>
            <a:r>
              <a:rPr lang="ru-RU" sz="1400" dirty="0" smtClean="0"/>
              <a:t>Практическое мышление</a:t>
            </a:r>
          </a:p>
          <a:p>
            <a:pPr marL="342900" indent="-342900">
              <a:buFont typeface="+mj-lt"/>
              <a:buAutoNum type="arabicPeriod"/>
            </a:pPr>
            <a:r>
              <a:rPr lang="ru-RU" sz="1400" dirty="0" smtClean="0"/>
              <a:t>Припоминание и использование данных в разных ситуациях </a:t>
            </a:r>
          </a:p>
          <a:p>
            <a:pPr marL="342900" indent="-342900">
              <a:buFont typeface="+mj-lt"/>
              <a:buAutoNum type="arabicPeriod"/>
            </a:pPr>
            <a:r>
              <a:rPr lang="ru-RU" sz="1400" dirty="0" smtClean="0"/>
              <a:t>Применение методов решения проблем для  принятия</a:t>
            </a:r>
            <a:r>
              <a:rPr lang="en-US" sz="1400" dirty="0" smtClean="0"/>
              <a:t> </a:t>
            </a:r>
            <a:r>
              <a:rPr lang="ru-RU" sz="1400" dirty="0" smtClean="0"/>
              <a:t>рациональных и обоснованных решений.</a:t>
            </a:r>
            <a:endParaRPr lang="ru-RU" dirty="0"/>
          </a:p>
        </p:txBody>
      </p:sp>
      <p:sp>
        <p:nvSpPr>
          <p:cNvPr id="8" name="TextBox 7"/>
          <p:cNvSpPr txBox="1"/>
          <p:nvPr/>
        </p:nvSpPr>
        <p:spPr>
          <a:xfrm>
            <a:off x="539552" y="4077072"/>
            <a:ext cx="7128792" cy="2462213"/>
          </a:xfrm>
          <a:prstGeom prst="rect">
            <a:avLst/>
          </a:prstGeom>
          <a:noFill/>
        </p:spPr>
        <p:txBody>
          <a:bodyPr wrap="square" rtlCol="0">
            <a:spAutoFit/>
          </a:bodyPr>
          <a:lstStyle/>
          <a:p>
            <a:r>
              <a:rPr lang="ru-RU" sz="1400" b="1" dirty="0" smtClean="0">
                <a:solidFill>
                  <a:srgbClr val="0070C0"/>
                </a:solidFill>
              </a:rPr>
              <a:t>Пример </a:t>
            </a:r>
            <a:r>
              <a:rPr lang="ru-RU" sz="1400" b="1" dirty="0" err="1" smtClean="0">
                <a:solidFill>
                  <a:srgbClr val="0070C0"/>
                </a:solidFill>
              </a:rPr>
              <a:t>социокультурного</a:t>
            </a:r>
            <a:r>
              <a:rPr lang="ru-RU" sz="1400" b="1" dirty="0" smtClean="0">
                <a:solidFill>
                  <a:srgbClr val="0070C0"/>
                </a:solidFill>
              </a:rPr>
              <a:t> подхода. Конфуцианское направление (Китай)</a:t>
            </a:r>
          </a:p>
          <a:p>
            <a:pPr marL="342900" indent="-342900">
              <a:buAutoNum type="arabicPeriod"/>
            </a:pPr>
            <a:r>
              <a:rPr lang="ru-RU" sz="1400" b="1" dirty="0" smtClean="0"/>
              <a:t>Что такое умение учиться?  </a:t>
            </a:r>
            <a:r>
              <a:rPr lang="ru-RU" sz="1400" dirty="0" smtClean="0"/>
              <a:t>Обучение – самопознание и самостоятельная активность, которая сочетает в себе познавательные и </a:t>
            </a:r>
            <a:r>
              <a:rPr lang="ru-RU" sz="1400" dirty="0" err="1" smtClean="0"/>
              <a:t>некогнитивные</a:t>
            </a:r>
            <a:r>
              <a:rPr lang="ru-RU" sz="1400" dirty="0" smtClean="0"/>
              <a:t> способности учащегося и способствует их развитию.</a:t>
            </a:r>
          </a:p>
          <a:p>
            <a:pPr marL="342900" indent="-342900">
              <a:buAutoNum type="arabicPeriod"/>
            </a:pPr>
            <a:r>
              <a:rPr lang="ru-RU" sz="1400" b="1" dirty="0" smtClean="0"/>
              <a:t>Почему важно уметь учиться? </a:t>
            </a:r>
            <a:r>
              <a:rPr lang="ru-RU" sz="1400" dirty="0" smtClean="0"/>
              <a:t>Чтобы стать более добродетельным  и квалифицированным.</a:t>
            </a:r>
          </a:p>
          <a:p>
            <a:pPr marL="342900" indent="-342900">
              <a:buAutoNum type="arabicPeriod"/>
            </a:pPr>
            <a:r>
              <a:rPr lang="ru-RU" sz="1400" b="1" dirty="0" smtClean="0"/>
              <a:t>Что учить?  </a:t>
            </a:r>
            <a:r>
              <a:rPr lang="ru-RU" sz="1400" dirty="0" smtClean="0"/>
              <a:t>Жизнь во всей ее проявлениях и масштабах, включая мораль, этику, правильную речь, государственное управление и «6 искусств»: ритуал, музыку, стрельбу из лука, езду на колесницах, каллиграфию, счет).</a:t>
            </a:r>
          </a:p>
          <a:p>
            <a:pPr marL="342900" indent="-342900">
              <a:buAutoNum type="arabicPeriod"/>
            </a:pPr>
            <a:r>
              <a:rPr lang="ru-RU" sz="1400" b="1" dirty="0" smtClean="0"/>
              <a:t>Какие принципы умения учиться? </a:t>
            </a:r>
            <a:r>
              <a:rPr lang="ru-RU" sz="1400" dirty="0" smtClean="0"/>
              <a:t>Будь вдохновленным и стойким для учения; продолжай учиться в течение всей жизни; ищи радость от получения знания. </a:t>
            </a:r>
            <a:endParaRPr lang="ru-RU" sz="1400" dirty="0"/>
          </a:p>
        </p:txBody>
      </p:sp>
      <p:sp>
        <p:nvSpPr>
          <p:cNvPr id="9" name="TextBox 8"/>
          <p:cNvSpPr txBox="1"/>
          <p:nvPr/>
        </p:nvSpPr>
        <p:spPr>
          <a:xfrm>
            <a:off x="683568" y="764704"/>
            <a:ext cx="6912768" cy="1384995"/>
          </a:xfrm>
          <a:prstGeom prst="rect">
            <a:avLst/>
          </a:prstGeom>
          <a:noFill/>
        </p:spPr>
        <p:txBody>
          <a:bodyPr wrap="square" rtlCol="0">
            <a:spAutoFit/>
          </a:bodyPr>
          <a:lstStyle/>
          <a:p>
            <a:r>
              <a:rPr lang="ru-RU" sz="1400" b="1" dirty="0" smtClean="0">
                <a:solidFill>
                  <a:srgbClr val="0070C0"/>
                </a:solidFill>
              </a:rPr>
              <a:t>Пример когнитивного подхода 1 (</a:t>
            </a:r>
            <a:r>
              <a:rPr lang="en-US" sz="1400" b="1" dirty="0" err="1" smtClean="0">
                <a:solidFill>
                  <a:srgbClr val="0070C0"/>
                </a:solidFill>
              </a:rPr>
              <a:t>McCeachie</a:t>
            </a:r>
            <a:r>
              <a:rPr lang="en-US" sz="1400" b="1" dirty="0" smtClean="0">
                <a:solidFill>
                  <a:srgbClr val="0070C0"/>
                </a:solidFill>
              </a:rPr>
              <a:t>, 2000</a:t>
            </a:r>
            <a:r>
              <a:rPr lang="ru-RU" sz="1400" b="1" dirty="0" smtClean="0">
                <a:solidFill>
                  <a:srgbClr val="0070C0"/>
                </a:solidFill>
              </a:rPr>
              <a:t>, </a:t>
            </a:r>
            <a:r>
              <a:rPr lang="en-US" sz="1400" b="1" dirty="0" smtClean="0">
                <a:solidFill>
                  <a:srgbClr val="0070C0"/>
                </a:solidFill>
              </a:rPr>
              <a:t>GB)</a:t>
            </a:r>
            <a:endParaRPr lang="ru-RU" sz="1400" b="1" dirty="0" smtClean="0">
              <a:solidFill>
                <a:srgbClr val="0070C0"/>
              </a:solidFill>
            </a:endParaRPr>
          </a:p>
          <a:p>
            <a:pPr marL="342900" indent="-342900">
              <a:buFont typeface="+mj-lt"/>
              <a:buAutoNum type="arabicPeriod"/>
            </a:pPr>
            <a:r>
              <a:rPr lang="ru-RU" sz="1400" dirty="0" smtClean="0"/>
              <a:t>Мотивация использовать образовательные способности и техники</a:t>
            </a:r>
          </a:p>
          <a:p>
            <a:pPr marL="342900" indent="-342900">
              <a:buFont typeface="+mj-lt"/>
              <a:buAutoNum type="arabicPeriod"/>
            </a:pPr>
            <a:r>
              <a:rPr lang="ru-RU" sz="1400" dirty="0" smtClean="0"/>
              <a:t>Организация базы знаний, обеспечивающей структуру новых знаний </a:t>
            </a:r>
          </a:p>
          <a:p>
            <a:pPr marL="342900" indent="-342900">
              <a:buFont typeface="+mj-lt"/>
              <a:buAutoNum type="arabicPeriod"/>
            </a:pPr>
            <a:r>
              <a:rPr lang="en-US" sz="1400" dirty="0" smtClean="0"/>
              <a:t> </a:t>
            </a:r>
            <a:r>
              <a:rPr lang="ru-RU" sz="1400" dirty="0" smtClean="0"/>
              <a:t>Навыки для будущего обучения</a:t>
            </a:r>
          </a:p>
          <a:p>
            <a:pPr marL="342900" indent="-342900">
              <a:buFont typeface="+mj-lt"/>
              <a:buAutoNum type="arabicPeriod"/>
            </a:pPr>
            <a:r>
              <a:rPr lang="ru-RU" sz="1400" dirty="0" smtClean="0"/>
              <a:t>Стратегия для оптимального использования новых навыков </a:t>
            </a:r>
            <a:r>
              <a:rPr lang="en-US" sz="1400" dirty="0" smtClean="0"/>
              <a:t> </a:t>
            </a:r>
            <a:endParaRPr lang="ru-RU" sz="1400" dirty="0" smtClean="0"/>
          </a:p>
          <a:p>
            <a:pPr marL="342900" indent="-342900">
              <a:buFont typeface="+mj-lt"/>
              <a:buAutoNum type="arabicPeriod"/>
            </a:pPr>
            <a:r>
              <a:rPr lang="ru-RU" sz="1400" dirty="0" err="1" smtClean="0"/>
              <a:t>Метакогнитивные</a:t>
            </a:r>
            <a:r>
              <a:rPr lang="ru-RU" sz="1400" dirty="0" smtClean="0"/>
              <a:t> способности (планирование и контроль самообучения)</a:t>
            </a:r>
          </a:p>
        </p:txBody>
      </p:sp>
      <p:sp>
        <p:nvSpPr>
          <p:cNvPr id="10" name="Номер слайда 9"/>
          <p:cNvSpPr>
            <a:spLocks noGrp="1"/>
          </p:cNvSpPr>
          <p:nvPr>
            <p:ph type="sldNum" sz="quarter" idx="12"/>
          </p:nvPr>
        </p:nvSpPr>
        <p:spPr/>
        <p:txBody>
          <a:bodyPr/>
          <a:lstStyle/>
          <a:p>
            <a:fld id="{7BA4BF51-1D44-45B6-942B-D5E2E5EB5190}" type="slidenum">
              <a:rPr lang="ru-RU" smtClean="0"/>
              <a:pPr/>
              <a:t>15</a:t>
            </a:fld>
            <a:endParaRPr lang="ru-RU"/>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pPr algn="l"/>
            <a:r>
              <a:rPr lang="ru-RU" sz="1800" b="1" dirty="0">
                <a:solidFill>
                  <a:srgbClr val="0070C0"/>
                </a:solidFill>
                <a:latin typeface="+mn-lt"/>
                <a:ea typeface="+mn-ea"/>
                <a:cs typeface="+mn-cs"/>
              </a:rPr>
              <a:t>УМЕНИЕ УЧИТЬСЯ КАК КЛЮЧ К РАЗВИТИЮ ПЕРСОНАЛА</a:t>
            </a:r>
          </a:p>
        </p:txBody>
      </p:sp>
      <p:sp>
        <p:nvSpPr>
          <p:cNvPr id="4" name="TextBox 3"/>
          <p:cNvSpPr txBox="1"/>
          <p:nvPr/>
        </p:nvSpPr>
        <p:spPr>
          <a:xfrm>
            <a:off x="395536" y="836712"/>
            <a:ext cx="6120680" cy="5355302"/>
          </a:xfrm>
          <a:prstGeom prst="rect">
            <a:avLst/>
          </a:prstGeom>
          <a:noFill/>
        </p:spPr>
        <p:txBody>
          <a:bodyPr wrap="square" lIns="91430" tIns="45715" rIns="91430" bIns="45715" rtlCol="0">
            <a:spAutoFit/>
          </a:bodyPr>
          <a:lstStyle/>
          <a:p>
            <a:pPr>
              <a:spcBef>
                <a:spcPts val="400"/>
              </a:spcBef>
              <a:spcAft>
                <a:spcPts val="400"/>
              </a:spcAft>
            </a:pPr>
            <a:r>
              <a:rPr lang="ru-RU" sz="1400" b="1" dirty="0"/>
              <a:t>Взрослый человек, который умеет учиться, должен знать:</a:t>
            </a:r>
          </a:p>
          <a:p>
            <a:pPr>
              <a:spcBef>
                <a:spcPts val="400"/>
              </a:spcBef>
              <a:spcAft>
                <a:spcPts val="400"/>
              </a:spcAft>
            </a:pPr>
            <a:r>
              <a:rPr lang="ru-RU" sz="1400" dirty="0"/>
              <a:t>• Как взять под контроль свое собственное обучение.</a:t>
            </a:r>
          </a:p>
          <a:p>
            <a:pPr>
              <a:spcBef>
                <a:spcPts val="400"/>
              </a:spcBef>
              <a:spcAft>
                <a:spcPts val="400"/>
              </a:spcAft>
            </a:pPr>
            <a:r>
              <a:rPr lang="ru-RU" sz="1400" dirty="0"/>
              <a:t>• Как разработать индивидуальный план обучения.</a:t>
            </a:r>
          </a:p>
          <a:p>
            <a:pPr>
              <a:spcBef>
                <a:spcPts val="400"/>
              </a:spcBef>
              <a:spcAft>
                <a:spcPts val="400"/>
              </a:spcAft>
            </a:pPr>
            <a:r>
              <a:rPr lang="ru-RU" sz="1400" dirty="0"/>
              <a:t>• Как диагностировать сильные и слабые стороны (личные и других)</a:t>
            </a:r>
          </a:p>
          <a:p>
            <a:pPr>
              <a:spcBef>
                <a:spcPts val="400"/>
              </a:spcBef>
              <a:spcAft>
                <a:spcPts val="400"/>
              </a:spcAft>
            </a:pPr>
            <a:r>
              <a:rPr lang="ru-RU" sz="1400" dirty="0"/>
              <a:t>• Как наметить стиль обучения.</a:t>
            </a:r>
          </a:p>
          <a:p>
            <a:pPr>
              <a:spcBef>
                <a:spcPts val="400"/>
              </a:spcBef>
              <a:spcAft>
                <a:spcPts val="400"/>
              </a:spcAft>
            </a:pPr>
            <a:r>
              <a:rPr lang="ru-RU" sz="1400" dirty="0"/>
              <a:t>• Как преодолеть личные блоки для обучения.</a:t>
            </a:r>
          </a:p>
          <a:p>
            <a:pPr>
              <a:spcBef>
                <a:spcPts val="400"/>
              </a:spcBef>
              <a:spcAft>
                <a:spcPts val="400"/>
              </a:spcAft>
            </a:pPr>
            <a:r>
              <a:rPr lang="ru-RU" sz="1400" dirty="0"/>
              <a:t>• Как ставить критерии для обучения.</a:t>
            </a:r>
          </a:p>
          <a:p>
            <a:pPr>
              <a:spcBef>
                <a:spcPts val="400"/>
              </a:spcBef>
              <a:spcAft>
                <a:spcPts val="400"/>
              </a:spcAft>
            </a:pPr>
            <a:r>
              <a:rPr lang="ru-RU" sz="1400" dirty="0"/>
              <a:t>• Как создать себе условия, при которых он</a:t>
            </a:r>
            <a:r>
              <a:rPr lang="en-US" sz="1400" dirty="0"/>
              <a:t>/</a:t>
            </a:r>
            <a:r>
              <a:rPr lang="ru-RU" sz="1400" dirty="0"/>
              <a:t>она сможет учиться эффективнее.</a:t>
            </a:r>
          </a:p>
          <a:p>
            <a:pPr>
              <a:spcBef>
                <a:spcPts val="400"/>
              </a:spcBef>
              <a:spcAft>
                <a:spcPts val="400"/>
              </a:spcAft>
            </a:pPr>
            <a:r>
              <a:rPr lang="ru-RU" sz="1400" dirty="0"/>
              <a:t>• Как научиться из жизни и повседневных переживаний.</a:t>
            </a:r>
          </a:p>
          <a:p>
            <a:pPr>
              <a:spcBef>
                <a:spcPts val="400"/>
              </a:spcBef>
              <a:spcAft>
                <a:spcPts val="400"/>
              </a:spcAft>
            </a:pPr>
            <a:r>
              <a:rPr lang="ru-RU" sz="1400" dirty="0"/>
              <a:t>• Как вести переговоры с образовательной бюрократией.</a:t>
            </a:r>
          </a:p>
          <a:p>
            <a:pPr>
              <a:spcBef>
                <a:spcPts val="400"/>
              </a:spcBef>
              <a:spcAft>
                <a:spcPts val="400"/>
              </a:spcAft>
            </a:pPr>
            <a:r>
              <a:rPr lang="ru-RU" sz="1400" dirty="0"/>
              <a:t>• Как учиться через телевидение, радио и компьютеры.</a:t>
            </a:r>
          </a:p>
          <a:p>
            <a:pPr>
              <a:spcBef>
                <a:spcPts val="400"/>
              </a:spcBef>
              <a:spcAft>
                <a:spcPts val="400"/>
              </a:spcAft>
            </a:pPr>
            <a:r>
              <a:rPr lang="ru-RU" sz="1400" dirty="0"/>
              <a:t>• Как учиться и участвовать в обсуждении и решении групповых проблем</a:t>
            </a:r>
          </a:p>
          <a:p>
            <a:pPr>
              <a:spcBef>
                <a:spcPts val="400"/>
              </a:spcBef>
              <a:spcAft>
                <a:spcPts val="400"/>
              </a:spcAft>
            </a:pPr>
            <a:r>
              <a:rPr lang="ru-RU" sz="1400" dirty="0"/>
              <a:t>• Как получить максимальную выгоду от конференции или семинара.</a:t>
            </a:r>
          </a:p>
          <a:p>
            <a:pPr>
              <a:spcBef>
                <a:spcPts val="400"/>
              </a:spcBef>
              <a:spcAft>
                <a:spcPts val="400"/>
              </a:spcAft>
            </a:pPr>
            <a:r>
              <a:rPr lang="ru-RU" sz="1400" dirty="0"/>
              <a:t>• Как учиться от наставника.</a:t>
            </a:r>
          </a:p>
          <a:p>
            <a:pPr>
              <a:spcBef>
                <a:spcPts val="400"/>
              </a:spcBef>
              <a:spcAft>
                <a:spcPts val="400"/>
              </a:spcAft>
            </a:pPr>
            <a:r>
              <a:rPr lang="ru-RU" sz="1400" dirty="0"/>
              <a:t>• Как использовать интуицию и мечты для обучения.</a:t>
            </a:r>
          </a:p>
          <a:p>
            <a:pPr>
              <a:spcBef>
                <a:spcPts val="400"/>
              </a:spcBef>
              <a:spcAft>
                <a:spcPts val="400"/>
              </a:spcAft>
            </a:pPr>
            <a:r>
              <a:rPr lang="ru-RU" sz="1400" dirty="0"/>
              <a:t>• Как помогать эффективно учиться другим</a:t>
            </a:r>
          </a:p>
        </p:txBody>
      </p:sp>
      <p:sp>
        <p:nvSpPr>
          <p:cNvPr id="5" name="TextBox 4"/>
          <p:cNvSpPr txBox="1"/>
          <p:nvPr/>
        </p:nvSpPr>
        <p:spPr>
          <a:xfrm>
            <a:off x="395536" y="6237312"/>
            <a:ext cx="8352928" cy="446266"/>
          </a:xfrm>
          <a:prstGeom prst="rect">
            <a:avLst/>
          </a:prstGeom>
          <a:noFill/>
        </p:spPr>
        <p:txBody>
          <a:bodyPr wrap="square" lIns="91430" tIns="45715" rIns="91430" bIns="45715" rtlCol="0">
            <a:spAutoFit/>
          </a:bodyPr>
          <a:lstStyle/>
          <a:p>
            <a:r>
              <a:rPr lang="ru-RU" sz="1200" dirty="0"/>
              <a:t>*</a:t>
            </a:r>
            <a:r>
              <a:rPr lang="en-US" sz="1000" dirty="0"/>
              <a:t>Smith, R. M. (1990). Learning to learn across the lifespan. San Francisco: </a:t>
            </a:r>
            <a:r>
              <a:rPr lang="en-US" sz="1000" dirty="0" err="1"/>
              <a:t>Jossey</a:t>
            </a:r>
            <a:r>
              <a:rPr lang="en-US" sz="1000" dirty="0"/>
              <a:t>-Bass. Smith, R. M. (1982). Learning how to learn: Applied theory for adults. New York: Cambridge. </a:t>
            </a:r>
            <a:endParaRPr lang="ru-RU" sz="1000" dirty="0"/>
          </a:p>
        </p:txBody>
      </p:sp>
      <p:pic>
        <p:nvPicPr>
          <p:cNvPr id="2056" name="Picture 8" descr="http://cs308821.vk.me/v308821492/7a4f/2LxM7D_MPm4.jpg"/>
          <p:cNvPicPr>
            <a:picLocks noChangeAspect="1" noChangeArrowheads="1"/>
          </p:cNvPicPr>
          <p:nvPr/>
        </p:nvPicPr>
        <p:blipFill>
          <a:blip r:embed="rId2" cstate="print"/>
          <a:srcRect/>
          <a:stretch>
            <a:fillRect/>
          </a:stretch>
        </p:blipFill>
        <p:spPr bwMode="auto">
          <a:xfrm>
            <a:off x="6300193" y="3217001"/>
            <a:ext cx="2448271" cy="2580726"/>
          </a:xfrm>
          <a:prstGeom prst="rect">
            <a:avLst/>
          </a:prstGeom>
          <a:noFill/>
        </p:spPr>
      </p:pic>
      <p:sp>
        <p:nvSpPr>
          <p:cNvPr id="11" name="Номер слайда 10"/>
          <p:cNvSpPr>
            <a:spLocks noGrp="1"/>
          </p:cNvSpPr>
          <p:nvPr>
            <p:ph type="sldNum" sz="quarter" idx="12"/>
          </p:nvPr>
        </p:nvSpPr>
        <p:spPr/>
        <p:txBody>
          <a:bodyPr/>
          <a:lstStyle/>
          <a:p>
            <a:fld id="{7BA4BF51-1D44-45B6-942B-D5E2E5EB5190}" type="slidenum">
              <a:rPr lang="ru-RU" smtClean="0"/>
              <a:pPr/>
              <a:t>16</a:t>
            </a:fld>
            <a:endParaRPr lang="ru-RU"/>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p:cNvPicPr>
            <a:picLocks noChangeAspect="1" noChangeArrowheads="1"/>
          </p:cNvPicPr>
          <p:nvPr/>
        </p:nvPicPr>
        <p:blipFill>
          <a:blip r:embed="rId3" cstate="print"/>
          <a:srcRect/>
          <a:stretch>
            <a:fillRect/>
          </a:stretch>
        </p:blipFill>
        <p:spPr bwMode="auto">
          <a:xfrm>
            <a:off x="755576" y="1092819"/>
            <a:ext cx="7272808" cy="5589607"/>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251520" y="116632"/>
            <a:ext cx="1731268" cy="865634"/>
          </a:xfrm>
          <a:prstGeom prst="rect">
            <a:avLst/>
          </a:prstGeom>
          <a:noFill/>
          <a:ln w="9525">
            <a:noFill/>
            <a:miter lim="800000"/>
            <a:headEnd/>
            <a:tailEnd/>
          </a:ln>
        </p:spPr>
      </p:pic>
      <p:sp>
        <p:nvSpPr>
          <p:cNvPr id="4" name="Номер слайда 3"/>
          <p:cNvSpPr>
            <a:spLocks noGrp="1"/>
          </p:cNvSpPr>
          <p:nvPr>
            <p:ph type="sldNum" sz="quarter" idx="12"/>
          </p:nvPr>
        </p:nvSpPr>
        <p:spPr/>
        <p:txBody>
          <a:bodyPr/>
          <a:lstStyle/>
          <a:p>
            <a:fld id="{7BA4BF51-1D44-45B6-942B-D5E2E5EB5190}" type="slidenum">
              <a:rPr lang="ru-RU" smtClean="0"/>
              <a:pPr/>
              <a:t>17</a:t>
            </a:fld>
            <a:endParaRPr lang="ru-RU"/>
          </a:p>
        </p:txBody>
      </p:sp>
      <p:sp>
        <p:nvSpPr>
          <p:cNvPr id="5" name="TextBox 4"/>
          <p:cNvSpPr txBox="1"/>
          <p:nvPr/>
        </p:nvSpPr>
        <p:spPr>
          <a:xfrm>
            <a:off x="2051720" y="260648"/>
            <a:ext cx="6624736" cy="738664"/>
          </a:xfrm>
          <a:prstGeom prst="rect">
            <a:avLst/>
          </a:prstGeom>
          <a:noFill/>
        </p:spPr>
        <p:txBody>
          <a:bodyPr wrap="square" rtlCol="0">
            <a:spAutoFit/>
          </a:bodyPr>
          <a:lstStyle/>
          <a:p>
            <a:r>
              <a:rPr lang="en-US" sz="1400" b="1" dirty="0" smtClean="0">
                <a:solidFill>
                  <a:srgbClr val="0070C0"/>
                </a:solidFill>
              </a:rPr>
              <a:t>LEARNING-TO-LEARN</a:t>
            </a:r>
            <a:r>
              <a:rPr lang="ru-RU" sz="1400" b="1" dirty="0" smtClean="0">
                <a:solidFill>
                  <a:srgbClr val="0070C0"/>
                </a:solidFill>
              </a:rPr>
              <a:t> является одной из 8-ми ключевых компетенций</a:t>
            </a:r>
            <a:r>
              <a:rPr lang="ru-RU" sz="1400" dirty="0" smtClean="0">
                <a:solidFill>
                  <a:srgbClr val="0070C0"/>
                </a:solidFill>
              </a:rPr>
              <a:t>, рекомендованных Европарламентом и Советом Евросоюза в декабре 2006 года для реализации концепции </a:t>
            </a:r>
            <a:r>
              <a:rPr lang="en-US" sz="1400" dirty="0" smtClean="0">
                <a:solidFill>
                  <a:srgbClr val="0070C0"/>
                </a:solidFill>
              </a:rPr>
              <a:t>“Lifelong learning”</a:t>
            </a:r>
            <a:r>
              <a:rPr lang="ru-RU" sz="1400" dirty="0" smtClean="0">
                <a:solidFill>
                  <a:srgbClr val="0070C0"/>
                </a:solidFill>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980728"/>
            <a:ext cx="4104456" cy="3662541"/>
          </a:xfrm>
          <a:prstGeom prst="rect">
            <a:avLst/>
          </a:prstGeom>
          <a:noFill/>
        </p:spPr>
        <p:txBody>
          <a:bodyPr wrap="square" rtlCol="0">
            <a:spAutoFit/>
          </a:bodyPr>
          <a:lstStyle/>
          <a:p>
            <a:r>
              <a:rPr lang="ru-RU" sz="1400" b="1" dirty="0" smtClean="0">
                <a:solidFill>
                  <a:srgbClr val="0070C0"/>
                </a:solidFill>
              </a:rPr>
              <a:t>УМЕНИЕ УЧИТЬСЯ –                                          определение  компетенции</a:t>
            </a:r>
            <a:r>
              <a:rPr lang="en-US" sz="1400" b="1" dirty="0" smtClean="0">
                <a:solidFill>
                  <a:srgbClr val="0070C0"/>
                </a:solidFill>
              </a:rPr>
              <a:t> </a:t>
            </a:r>
            <a:endParaRPr lang="ru-RU" sz="1400" b="1" dirty="0" smtClean="0">
              <a:solidFill>
                <a:srgbClr val="0070C0"/>
              </a:solidFill>
            </a:endParaRPr>
          </a:p>
          <a:p>
            <a:r>
              <a:rPr lang="ru-RU" sz="1200" dirty="0" smtClean="0"/>
              <a:t>- способность следовать цели обучения и упорствовать в ее достижении; </a:t>
            </a:r>
          </a:p>
          <a:p>
            <a:r>
              <a:rPr lang="ru-RU" sz="1200" dirty="0" smtClean="0"/>
              <a:t>- способность организовать самообучение, в том числе через эффективное управление временем и информацией, - как в группах, так и индивидуально; </a:t>
            </a:r>
          </a:p>
          <a:p>
            <a:r>
              <a:rPr lang="ru-RU" sz="1200" dirty="0" smtClean="0"/>
              <a:t>- способность осознать собственные потребности в обучении и его процессе, идентифицировать имеющиеся возможности и варианты преодоления препятствий для успешного обучения;</a:t>
            </a:r>
          </a:p>
          <a:p>
            <a:r>
              <a:rPr lang="ru-RU" sz="1200" dirty="0" smtClean="0"/>
              <a:t>- способность получать, обрабатывать, оценивать, а также искать новые знания и навыки и руководствоваться ими;</a:t>
            </a:r>
          </a:p>
          <a:p>
            <a:r>
              <a:rPr lang="ru-RU" sz="1200" dirty="0" smtClean="0"/>
              <a:t>- способность опираться на полученные знания и жизненный опыт и применять их в самых разных ситуациях: дома, на работе, в образовании и обучении  </a:t>
            </a:r>
          </a:p>
          <a:p>
            <a:r>
              <a:rPr lang="ru-RU" sz="1200" b="1" dirty="0" smtClean="0"/>
              <a:t>Мотивация и доверие к себе имеют решающее значение для развития компетенции .</a:t>
            </a:r>
          </a:p>
          <a:p>
            <a:endParaRPr lang="ru-RU" sz="1200" dirty="0"/>
          </a:p>
        </p:txBody>
      </p:sp>
      <p:sp>
        <p:nvSpPr>
          <p:cNvPr id="6" name="TextBox 5"/>
          <p:cNvSpPr txBox="1"/>
          <p:nvPr/>
        </p:nvSpPr>
        <p:spPr>
          <a:xfrm>
            <a:off x="251520" y="4437112"/>
            <a:ext cx="4176464" cy="1969770"/>
          </a:xfrm>
          <a:prstGeom prst="rect">
            <a:avLst/>
          </a:prstGeom>
          <a:noFill/>
        </p:spPr>
        <p:txBody>
          <a:bodyPr wrap="square" rtlCol="0">
            <a:spAutoFit/>
          </a:bodyPr>
          <a:lstStyle/>
          <a:p>
            <a:r>
              <a:rPr lang="ru-RU" sz="1400" b="1" dirty="0" smtClean="0">
                <a:solidFill>
                  <a:srgbClr val="0070C0"/>
                </a:solidFill>
              </a:rPr>
              <a:t>Применение</a:t>
            </a:r>
          </a:p>
          <a:p>
            <a:r>
              <a:rPr lang="ru-RU" sz="1200" b="1" dirty="0" smtClean="0"/>
              <a:t>Умение учиться –  универсальная компетенция, необходимая на всех этапах жизни человека,  </a:t>
            </a:r>
            <a:r>
              <a:rPr lang="ru-RU" sz="1200" dirty="0" smtClean="0"/>
              <a:t>в том числе для повышения профессиональных знаний и достижения карьерных целей, которые требуют определенных навыков и квалификации; во всех случаях компетенция помогает определить и применить эффективные стратегии саморазвития, понять свои сильные и слабые стороны, а также найти возможности для повышения своего личного и профессионального потенциала. </a:t>
            </a:r>
            <a:endParaRPr lang="ru-RU" sz="1200" b="1" dirty="0"/>
          </a:p>
        </p:txBody>
      </p:sp>
      <p:sp>
        <p:nvSpPr>
          <p:cNvPr id="7" name="TextBox 6"/>
          <p:cNvSpPr txBox="1"/>
          <p:nvPr/>
        </p:nvSpPr>
        <p:spPr>
          <a:xfrm>
            <a:off x="4860032" y="4653136"/>
            <a:ext cx="3960440" cy="1600438"/>
          </a:xfrm>
          <a:prstGeom prst="rect">
            <a:avLst/>
          </a:prstGeom>
          <a:noFill/>
        </p:spPr>
        <p:txBody>
          <a:bodyPr wrap="square" rtlCol="0">
            <a:spAutoFit/>
          </a:bodyPr>
          <a:lstStyle/>
          <a:p>
            <a:r>
              <a:rPr lang="ru-RU" sz="1400" b="1" dirty="0" smtClean="0">
                <a:solidFill>
                  <a:srgbClr val="0070C0"/>
                </a:solidFill>
              </a:rPr>
              <a:t>Драйверы для развития компетенции</a:t>
            </a:r>
          </a:p>
          <a:p>
            <a:pPr>
              <a:buFont typeface="Wingdings" pitchFamily="2" charset="2"/>
              <a:buChar char="ü"/>
            </a:pPr>
            <a:r>
              <a:rPr lang="ru-RU" sz="1200" dirty="0" smtClean="0"/>
              <a:t>Мотивация и убежденность в необходимости  обучения в течение всей жизни  </a:t>
            </a:r>
          </a:p>
          <a:p>
            <a:pPr>
              <a:buFont typeface="Wingdings" pitchFamily="2" charset="2"/>
              <a:buChar char="ü"/>
            </a:pPr>
            <a:r>
              <a:rPr lang="ru-RU" sz="1200" dirty="0" smtClean="0"/>
              <a:t>Нацеленность на решение проблем и преодоление препятствий  </a:t>
            </a:r>
          </a:p>
          <a:p>
            <a:pPr>
              <a:buFont typeface="Wingdings" pitchFamily="2" charset="2"/>
              <a:buChar char="ü"/>
            </a:pPr>
            <a:r>
              <a:rPr lang="ru-RU" sz="1200" dirty="0" smtClean="0"/>
              <a:t>Любопытство </a:t>
            </a:r>
          </a:p>
          <a:p>
            <a:pPr>
              <a:buFont typeface="Wingdings" pitchFamily="2" charset="2"/>
              <a:buChar char="ü"/>
            </a:pPr>
            <a:r>
              <a:rPr lang="ru-RU" sz="1200" dirty="0" smtClean="0"/>
              <a:t>Синергия предшествующего образования и жизненного опыта </a:t>
            </a:r>
            <a:endParaRPr lang="ru-RU" sz="1200" dirty="0"/>
          </a:p>
        </p:txBody>
      </p:sp>
      <p:pic>
        <p:nvPicPr>
          <p:cNvPr id="6147" name="Picture 3"/>
          <p:cNvPicPr>
            <a:picLocks noChangeAspect="1" noChangeArrowheads="1"/>
          </p:cNvPicPr>
          <p:nvPr/>
        </p:nvPicPr>
        <p:blipFill>
          <a:blip r:embed="rId3" cstate="print"/>
          <a:srcRect/>
          <a:stretch>
            <a:fillRect/>
          </a:stretch>
        </p:blipFill>
        <p:spPr bwMode="auto">
          <a:xfrm>
            <a:off x="2123728" y="332656"/>
            <a:ext cx="2863810" cy="504056"/>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srcRect/>
          <a:stretch>
            <a:fillRect/>
          </a:stretch>
        </p:blipFill>
        <p:spPr bwMode="auto">
          <a:xfrm>
            <a:off x="395536" y="116632"/>
            <a:ext cx="1731268" cy="865634"/>
          </a:xfrm>
          <a:prstGeom prst="rect">
            <a:avLst/>
          </a:prstGeom>
          <a:noFill/>
          <a:ln w="9525">
            <a:noFill/>
            <a:miter lim="800000"/>
            <a:headEnd/>
            <a:tailEnd/>
          </a:ln>
        </p:spPr>
      </p:pic>
      <p:sp>
        <p:nvSpPr>
          <p:cNvPr id="9" name="TextBox 8"/>
          <p:cNvSpPr txBox="1"/>
          <p:nvPr/>
        </p:nvSpPr>
        <p:spPr>
          <a:xfrm>
            <a:off x="179512" y="6457890"/>
            <a:ext cx="8784976" cy="400110"/>
          </a:xfrm>
          <a:prstGeom prst="rect">
            <a:avLst/>
          </a:prstGeom>
          <a:noFill/>
        </p:spPr>
        <p:txBody>
          <a:bodyPr wrap="square" rtlCol="0">
            <a:spAutoFit/>
          </a:bodyPr>
          <a:lstStyle/>
          <a:p>
            <a:pPr fontAlgn="base"/>
            <a:r>
              <a:rPr lang="ru-RU" sz="1000" dirty="0" smtClean="0"/>
              <a:t>Источник: </a:t>
            </a:r>
            <a:r>
              <a:rPr lang="en-US" sz="1000" dirty="0" smtClean="0"/>
              <a:t>RECOMMENDATION OF THE EUROPEAN PARLIAMENT AND OF THE COUNCIL</a:t>
            </a:r>
            <a:r>
              <a:rPr lang="ru-RU" sz="1000" dirty="0" smtClean="0"/>
              <a:t> </a:t>
            </a:r>
            <a:r>
              <a:rPr lang="en-US" sz="1000" dirty="0" smtClean="0"/>
              <a:t>of 18 December 2006</a:t>
            </a:r>
            <a:r>
              <a:rPr lang="ru-RU" sz="1000" dirty="0" smtClean="0"/>
              <a:t> </a:t>
            </a:r>
            <a:r>
              <a:rPr lang="en-US" sz="1000" dirty="0" smtClean="0"/>
              <a:t>on key competences for lifelong learning</a:t>
            </a:r>
            <a:r>
              <a:rPr lang="ru-RU" sz="1000" dirty="0" smtClean="0"/>
              <a:t> </a:t>
            </a:r>
            <a:r>
              <a:rPr lang="en-US" sz="1000" dirty="0" smtClean="0"/>
              <a:t>(2006/962/EC)</a:t>
            </a:r>
            <a:r>
              <a:rPr lang="ru-RU" sz="1000" dirty="0" smtClean="0"/>
              <a:t> - </a:t>
            </a:r>
            <a:r>
              <a:rPr lang="en-US" sz="1000" dirty="0" smtClean="0">
                <a:hlinkClick r:id="rId5"/>
              </a:rPr>
              <a:t>http://eur-lex.europa.eu/legal-content/EN/TXT/?uri=celex:32006H0962</a:t>
            </a:r>
            <a:r>
              <a:rPr lang="ru-RU" sz="1000" dirty="0" smtClean="0"/>
              <a:t> </a:t>
            </a:r>
            <a:endParaRPr lang="ru-RU" dirty="0"/>
          </a:p>
        </p:txBody>
      </p:sp>
      <p:sp>
        <p:nvSpPr>
          <p:cNvPr id="12" name="TextBox 11"/>
          <p:cNvSpPr txBox="1"/>
          <p:nvPr/>
        </p:nvSpPr>
        <p:spPr>
          <a:xfrm>
            <a:off x="5724128" y="764704"/>
            <a:ext cx="3132856" cy="307777"/>
          </a:xfrm>
          <a:prstGeom prst="rect">
            <a:avLst/>
          </a:prstGeom>
          <a:noFill/>
        </p:spPr>
        <p:txBody>
          <a:bodyPr wrap="square" rtlCol="0">
            <a:spAutoFit/>
          </a:bodyPr>
          <a:lstStyle/>
          <a:p>
            <a:r>
              <a:rPr lang="ru-RU" sz="1400" b="1" dirty="0" smtClean="0">
                <a:solidFill>
                  <a:srgbClr val="0070C0"/>
                </a:solidFill>
              </a:rPr>
              <a:t>Компоненты компетенции  </a:t>
            </a:r>
          </a:p>
        </p:txBody>
      </p:sp>
      <p:sp>
        <p:nvSpPr>
          <p:cNvPr id="10" name="Номер слайда 9"/>
          <p:cNvSpPr>
            <a:spLocks noGrp="1"/>
          </p:cNvSpPr>
          <p:nvPr>
            <p:ph type="sldNum" sz="quarter" idx="12"/>
          </p:nvPr>
        </p:nvSpPr>
        <p:spPr/>
        <p:txBody>
          <a:bodyPr/>
          <a:lstStyle/>
          <a:p>
            <a:fld id="{7BA4BF51-1D44-45B6-942B-D5E2E5EB5190}" type="slidenum">
              <a:rPr lang="ru-RU" smtClean="0"/>
              <a:pPr/>
              <a:t>18</a:t>
            </a:fld>
            <a:endParaRPr lang="ru-RU"/>
          </a:p>
        </p:txBody>
      </p:sp>
      <p:pic>
        <p:nvPicPr>
          <p:cNvPr id="1029" name="Picture 5"/>
          <p:cNvPicPr>
            <a:picLocks noChangeAspect="1" noChangeArrowheads="1"/>
          </p:cNvPicPr>
          <p:nvPr/>
        </p:nvPicPr>
        <p:blipFill>
          <a:blip r:embed="rId6" cstate="print"/>
          <a:srcRect/>
          <a:stretch>
            <a:fillRect/>
          </a:stretch>
        </p:blipFill>
        <p:spPr bwMode="auto">
          <a:xfrm>
            <a:off x="4470719" y="1076573"/>
            <a:ext cx="4493769" cy="341526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p:cNvSpPr/>
          <p:nvPr/>
        </p:nvSpPr>
        <p:spPr bwMode="auto">
          <a:xfrm>
            <a:off x="611560" y="4077072"/>
            <a:ext cx="6597067" cy="391946"/>
          </a:xfrm>
          <a:prstGeom prst="rect">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45000"/>
            </a:pPr>
            <a:endParaRPr lang="ru-RU" sz="1600" dirty="0">
              <a:latin typeface="Arial" charset="0"/>
              <a:cs typeface="Lucida Sans Unicode" charset="0"/>
            </a:endParaRPr>
          </a:p>
        </p:txBody>
      </p:sp>
      <p:pic>
        <p:nvPicPr>
          <p:cNvPr id="135170" name="Picture 2" descr="http://librarynational.ru/image/aHR0cDovL3N0YXRpYy5vem9uZS5ydS9tdWx0aW1lZGlhL2Jvb2tzX2NvdmVycy8xMDExNjM3MDg5LmpwZw==.png"/>
          <p:cNvPicPr>
            <a:picLocks noChangeAspect="1" noChangeArrowheads="1"/>
          </p:cNvPicPr>
          <p:nvPr/>
        </p:nvPicPr>
        <p:blipFill>
          <a:blip r:embed="rId3" cstate="print"/>
          <a:srcRect/>
          <a:stretch>
            <a:fillRect/>
          </a:stretch>
        </p:blipFill>
        <p:spPr bwMode="auto">
          <a:xfrm>
            <a:off x="7184699" y="1011999"/>
            <a:ext cx="1506462" cy="2190181"/>
          </a:xfrm>
          <a:prstGeom prst="rect">
            <a:avLst/>
          </a:prstGeom>
          <a:noFill/>
        </p:spPr>
      </p:pic>
      <p:sp>
        <p:nvSpPr>
          <p:cNvPr id="3" name="TextBox 2"/>
          <p:cNvSpPr txBox="1"/>
          <p:nvPr/>
        </p:nvSpPr>
        <p:spPr>
          <a:xfrm>
            <a:off x="2220570" y="424079"/>
            <a:ext cx="6597067" cy="637754"/>
          </a:xfrm>
          <a:prstGeom prst="rect">
            <a:avLst/>
          </a:prstGeom>
          <a:noFill/>
        </p:spPr>
        <p:txBody>
          <a:bodyPr wrap="square" lIns="82945" tIns="41473" rIns="82945" bIns="41473" rtlCol="0">
            <a:spAutoFit/>
          </a:bodyPr>
          <a:lstStyle/>
          <a:p>
            <a:pPr algn="r"/>
            <a:r>
              <a:rPr lang="ru-RU" b="1" dirty="0" smtClean="0">
                <a:solidFill>
                  <a:srgbClr val="00B050"/>
                </a:solidFill>
              </a:rPr>
              <a:t>РОССИЙСКАЯ ПРАКТИКА.                                                               УМЕНИЕ УЧИТЬСЯ КАК УЧЕБНАЯ САМОСТОЯТЕЛЬНОСТЬ</a:t>
            </a:r>
            <a:endParaRPr lang="ru-RU" dirty="0"/>
          </a:p>
        </p:txBody>
      </p:sp>
      <p:sp>
        <p:nvSpPr>
          <p:cNvPr id="4" name="TextBox 3"/>
          <p:cNvSpPr txBox="1"/>
          <p:nvPr/>
        </p:nvSpPr>
        <p:spPr>
          <a:xfrm>
            <a:off x="587632" y="2318486"/>
            <a:ext cx="6597067" cy="1684194"/>
          </a:xfrm>
          <a:prstGeom prst="rect">
            <a:avLst/>
          </a:prstGeom>
          <a:noFill/>
        </p:spPr>
        <p:txBody>
          <a:bodyPr wrap="square" lIns="82945" tIns="41473" rIns="82945" bIns="41473" rtlCol="0">
            <a:spAutoFit/>
          </a:bodyPr>
          <a:lstStyle/>
          <a:p>
            <a:r>
              <a:rPr lang="ru-RU" sz="1300" dirty="0">
                <a:latin typeface="Calibri" pitchFamily="34" charset="0"/>
              </a:rPr>
              <a:t>Изучение и проектирование образовательной среды, максимально благоприятной для становления учебной самостоятельности, принадлежит к широкому классу теоретических и практических задач, выясняющих отношение обучения и развития. </a:t>
            </a:r>
          </a:p>
          <a:p>
            <a:r>
              <a:rPr lang="ru-RU" sz="1300" dirty="0" smtClean="0">
                <a:latin typeface="Calibri" pitchFamily="34" charset="0"/>
              </a:rPr>
              <a:t>Основной </a:t>
            </a:r>
            <a:r>
              <a:rPr lang="ru-RU" sz="1300" dirty="0">
                <a:latin typeface="Calibri" pitchFamily="34" charset="0"/>
              </a:rPr>
              <a:t>способ решения этого класса задач – </a:t>
            </a:r>
            <a:r>
              <a:rPr lang="ru-RU" sz="1300" b="1" dirty="0">
                <a:solidFill>
                  <a:srgbClr val="00B050"/>
                </a:solidFill>
                <a:latin typeface="Calibri" pitchFamily="34" charset="0"/>
              </a:rPr>
              <a:t>генетико-моделирующий эксперимент</a:t>
            </a:r>
            <a:r>
              <a:rPr lang="ru-RU" sz="1300" dirty="0">
                <a:latin typeface="Calibri" pitchFamily="34" charset="0"/>
              </a:rPr>
              <a:t>, который является одновременно: </a:t>
            </a:r>
          </a:p>
          <a:p>
            <a:pPr>
              <a:buSzPct val="100000"/>
              <a:buFont typeface="Wingdings" pitchFamily="2" charset="2"/>
              <a:buChar char="ü"/>
            </a:pPr>
            <a:r>
              <a:rPr lang="ru-RU" sz="1300" dirty="0">
                <a:latin typeface="Calibri" pitchFamily="34" charset="0"/>
              </a:rPr>
              <a:t>методом исследования возрастных возможностей детей и подростков; </a:t>
            </a:r>
          </a:p>
          <a:p>
            <a:pPr>
              <a:buSzPct val="100000"/>
              <a:buFont typeface="Wingdings" pitchFamily="2" charset="2"/>
              <a:buChar char="ü"/>
            </a:pPr>
            <a:r>
              <a:rPr lang="ru-RU" sz="1300" dirty="0">
                <a:latin typeface="Calibri" pitchFamily="34" charset="0"/>
              </a:rPr>
              <a:t>способом преобразования сложившихся представлений о возрастных нормах развития; </a:t>
            </a:r>
          </a:p>
          <a:p>
            <a:pPr>
              <a:buSzPct val="100000"/>
              <a:buFont typeface="Wingdings" pitchFamily="2" charset="2"/>
              <a:buChar char="ü"/>
            </a:pPr>
            <a:r>
              <a:rPr lang="ru-RU" sz="1300" dirty="0">
                <a:latin typeface="Calibri" pitchFamily="34" charset="0"/>
              </a:rPr>
              <a:t>местом создания и апробации новых образовательных систем</a:t>
            </a:r>
          </a:p>
        </p:txBody>
      </p:sp>
      <p:sp>
        <p:nvSpPr>
          <p:cNvPr id="5" name="Стрелка вправо 4"/>
          <p:cNvSpPr/>
          <p:nvPr/>
        </p:nvSpPr>
        <p:spPr bwMode="auto">
          <a:xfrm rot="5400000">
            <a:off x="7739877" y="3069747"/>
            <a:ext cx="391946" cy="587857"/>
          </a:xfrm>
          <a:prstGeom prst="rightArrow">
            <a:avLst/>
          </a:prstGeom>
          <a:solidFill>
            <a:srgbClr val="00B050"/>
          </a:solidFill>
          <a:ln w="9525" cap="flat" cmpd="sng" algn="ctr">
            <a:solidFill>
              <a:srgbClr val="00B050"/>
            </a:solid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45000"/>
            </a:pPr>
            <a:endParaRPr lang="ru-RU" sz="1600" dirty="0">
              <a:latin typeface="Arial" charset="0"/>
              <a:cs typeface="Lucida Sans Unicode" charset="0"/>
            </a:endParaRPr>
          </a:p>
        </p:txBody>
      </p:sp>
      <p:sp>
        <p:nvSpPr>
          <p:cNvPr id="10" name="TextBox 9"/>
          <p:cNvSpPr txBox="1"/>
          <p:nvPr/>
        </p:nvSpPr>
        <p:spPr>
          <a:xfrm>
            <a:off x="7250017" y="3559648"/>
            <a:ext cx="1502302" cy="2345914"/>
          </a:xfrm>
          <a:prstGeom prst="rect">
            <a:avLst/>
          </a:prstGeom>
          <a:noFill/>
        </p:spPr>
        <p:txBody>
          <a:bodyPr wrap="square" lIns="82945" tIns="41473" rIns="82945" bIns="41473" rtlCol="0">
            <a:spAutoFit/>
          </a:bodyPr>
          <a:lstStyle/>
          <a:p>
            <a:pPr algn="ctr"/>
            <a:r>
              <a:rPr lang="ru-RU" sz="1300" dirty="0">
                <a:latin typeface="Calibri" pitchFamily="34" charset="0"/>
              </a:rPr>
              <a:t>Итоги </a:t>
            </a:r>
            <a:r>
              <a:rPr lang="ru-RU" sz="1300" dirty="0" err="1">
                <a:latin typeface="Calibri" pitchFamily="34" charset="0"/>
              </a:rPr>
              <a:t>лонгитюда</a:t>
            </a:r>
            <a:r>
              <a:rPr lang="ru-RU" sz="1300" dirty="0">
                <a:latin typeface="Calibri" pitchFamily="34" charset="0"/>
              </a:rPr>
              <a:t>, доказывающего , что психолого-педагогическая школа                               Д.Б. </a:t>
            </a:r>
            <a:r>
              <a:rPr lang="ru-RU" sz="1300" dirty="0" err="1">
                <a:latin typeface="Calibri" pitchFamily="34" charset="0"/>
              </a:rPr>
              <a:t>Эльконина</a:t>
            </a:r>
            <a:r>
              <a:rPr lang="ru-RU" sz="1300" dirty="0">
                <a:latin typeface="Calibri" pitchFamily="34" charset="0"/>
              </a:rPr>
              <a:t> и </a:t>
            </a:r>
          </a:p>
          <a:p>
            <a:pPr algn="ctr"/>
            <a:r>
              <a:rPr lang="ru-RU" sz="1300" dirty="0">
                <a:latin typeface="Calibri" pitchFamily="34" charset="0"/>
              </a:rPr>
              <a:t>В.В. Давыдова – </a:t>
            </a:r>
          </a:p>
          <a:p>
            <a:pPr algn="ctr"/>
            <a:r>
              <a:rPr lang="ru-RU" sz="1300" dirty="0">
                <a:latin typeface="Calibri" pitchFamily="34" charset="0"/>
              </a:rPr>
              <a:t>успешный  генетико-моделирующий эксперимент</a:t>
            </a:r>
            <a:endParaRPr lang="ru-RU" sz="1300" dirty="0"/>
          </a:p>
        </p:txBody>
      </p:sp>
      <p:sp>
        <p:nvSpPr>
          <p:cNvPr id="14" name="TextBox 13"/>
          <p:cNvSpPr txBox="1"/>
          <p:nvPr/>
        </p:nvSpPr>
        <p:spPr>
          <a:xfrm>
            <a:off x="1371443" y="881350"/>
            <a:ext cx="5617304" cy="1437973"/>
          </a:xfrm>
          <a:prstGeom prst="rect">
            <a:avLst/>
          </a:prstGeom>
          <a:noFill/>
        </p:spPr>
        <p:txBody>
          <a:bodyPr wrap="square" lIns="82945" tIns="41473" rIns="82945" bIns="41473" rtlCol="0">
            <a:spAutoFit/>
          </a:bodyPr>
          <a:lstStyle/>
          <a:p>
            <a:r>
              <a:rPr lang="ru-RU" sz="1100" b="1" dirty="0">
                <a:latin typeface="Calibri" pitchFamily="34" charset="0"/>
              </a:rPr>
              <a:t>Г. А. </a:t>
            </a:r>
            <a:r>
              <a:rPr lang="ru-RU" sz="1100" b="1" dirty="0" err="1">
                <a:latin typeface="Calibri" pitchFamily="34" charset="0"/>
              </a:rPr>
              <a:t>Цукерман</a:t>
            </a:r>
            <a:r>
              <a:rPr lang="ru-RU" sz="1100" b="1" dirty="0">
                <a:latin typeface="Calibri" pitchFamily="34" charset="0"/>
              </a:rPr>
              <a:t>, </a:t>
            </a:r>
          </a:p>
          <a:p>
            <a:r>
              <a:rPr lang="ru-RU" sz="1100" dirty="0">
                <a:latin typeface="Calibri" pitchFamily="34" charset="0"/>
              </a:rPr>
              <a:t>доктор психологических наук, про- </a:t>
            </a:r>
            <a:r>
              <a:rPr lang="ru-RU" sz="1100" dirty="0" err="1">
                <a:latin typeface="Calibri" pitchFamily="34" charset="0"/>
              </a:rPr>
              <a:t>фессор</a:t>
            </a:r>
            <a:r>
              <a:rPr lang="ru-RU" sz="1100" dirty="0">
                <a:latin typeface="Calibri" pitchFamily="34" charset="0"/>
              </a:rPr>
              <a:t>, ведущий научный сотрудник Психологического института Российской академии образования </a:t>
            </a:r>
          </a:p>
          <a:p>
            <a:endParaRPr lang="ru-RU" sz="1100" dirty="0">
              <a:latin typeface="Calibri" pitchFamily="34" charset="0"/>
            </a:endParaRPr>
          </a:p>
          <a:p>
            <a:r>
              <a:rPr lang="ru-RU" sz="1100" b="1" dirty="0">
                <a:latin typeface="Calibri" pitchFamily="34" charset="0"/>
              </a:rPr>
              <a:t>А. Л. </a:t>
            </a:r>
            <a:r>
              <a:rPr lang="ru-RU" sz="1100" b="1" dirty="0" err="1">
                <a:latin typeface="Calibri" pitchFamily="34" charset="0"/>
              </a:rPr>
              <a:t>Венгер</a:t>
            </a:r>
            <a:r>
              <a:rPr lang="ru-RU" sz="1100" b="1" dirty="0">
                <a:latin typeface="Calibri" pitchFamily="34" charset="0"/>
              </a:rPr>
              <a:t>, </a:t>
            </a:r>
          </a:p>
          <a:p>
            <a:r>
              <a:rPr lang="ru-RU" sz="1100" dirty="0">
                <a:latin typeface="Calibri" pitchFamily="34" charset="0"/>
              </a:rPr>
              <a:t>доктор психологических наук, профессор кафедры психологии Международного университета «Дубна», руководитель сектора экстренной психологической по- мощи детям и подросткам Московского городского психолого-педагогического университета</a:t>
            </a:r>
          </a:p>
        </p:txBody>
      </p:sp>
      <p:pic>
        <p:nvPicPr>
          <p:cNvPr id="135176" name="Picture 8" descr="http://childpsy.ru/upload/iblock/5cd/10509_m.jpg"/>
          <p:cNvPicPr>
            <a:picLocks noChangeAspect="1" noChangeArrowheads="1"/>
          </p:cNvPicPr>
          <p:nvPr/>
        </p:nvPicPr>
        <p:blipFill>
          <a:blip r:embed="rId4" cstate="print"/>
          <a:srcRect/>
          <a:stretch>
            <a:fillRect/>
          </a:stretch>
        </p:blipFill>
        <p:spPr bwMode="auto">
          <a:xfrm>
            <a:off x="718267" y="881350"/>
            <a:ext cx="673920" cy="1002346"/>
          </a:xfrm>
          <a:prstGeom prst="rect">
            <a:avLst/>
          </a:prstGeom>
          <a:noFill/>
        </p:spPr>
      </p:pic>
      <p:pic>
        <p:nvPicPr>
          <p:cNvPr id="135178" name="Picture 10" descr="http://cs302404.vk.me/v302404844/59e1/g7h5tCmceWo.jpg"/>
          <p:cNvPicPr>
            <a:picLocks noChangeAspect="1" noChangeArrowheads="1"/>
          </p:cNvPicPr>
          <p:nvPr/>
        </p:nvPicPr>
        <p:blipFill>
          <a:blip r:embed="rId5" cstate="print"/>
          <a:srcRect/>
          <a:stretch>
            <a:fillRect/>
          </a:stretch>
        </p:blipFill>
        <p:spPr bwMode="auto">
          <a:xfrm>
            <a:off x="718267" y="1599917"/>
            <a:ext cx="653175" cy="653244"/>
          </a:xfrm>
          <a:prstGeom prst="rect">
            <a:avLst/>
          </a:prstGeom>
          <a:noFill/>
        </p:spPr>
      </p:pic>
      <p:sp>
        <p:nvSpPr>
          <p:cNvPr id="19" name="TextBox 18"/>
          <p:cNvSpPr txBox="1"/>
          <p:nvPr/>
        </p:nvSpPr>
        <p:spPr>
          <a:xfrm>
            <a:off x="1632713" y="4082244"/>
            <a:ext cx="3522659" cy="283811"/>
          </a:xfrm>
          <a:prstGeom prst="rect">
            <a:avLst/>
          </a:prstGeom>
          <a:noFill/>
        </p:spPr>
        <p:txBody>
          <a:bodyPr wrap="none" lIns="82945" tIns="41473" rIns="82945" bIns="41473" rtlCol="0">
            <a:spAutoFit/>
          </a:bodyPr>
          <a:lstStyle/>
          <a:p>
            <a:r>
              <a:rPr lang="ru-RU" sz="1300" b="1" dirty="0">
                <a:solidFill>
                  <a:schemeClr val="bg1"/>
                </a:solidFill>
              </a:rPr>
              <a:t>Умение учиться = учебная самостоятельность </a:t>
            </a:r>
          </a:p>
        </p:txBody>
      </p:sp>
      <p:sp>
        <p:nvSpPr>
          <p:cNvPr id="21" name="TextBox 20"/>
          <p:cNvSpPr txBox="1"/>
          <p:nvPr/>
        </p:nvSpPr>
        <p:spPr>
          <a:xfrm>
            <a:off x="587632" y="4408865"/>
            <a:ext cx="3135240" cy="683920"/>
          </a:xfrm>
          <a:prstGeom prst="rect">
            <a:avLst/>
          </a:prstGeom>
          <a:noFill/>
        </p:spPr>
        <p:txBody>
          <a:bodyPr wrap="square" lIns="82945" tIns="41473" rIns="82945" bIns="41473" rtlCol="0">
            <a:spAutoFit/>
          </a:bodyPr>
          <a:lstStyle/>
          <a:p>
            <a:r>
              <a:rPr lang="ru-RU" sz="1300" dirty="0">
                <a:solidFill>
                  <a:srgbClr val="00B050"/>
                </a:solidFill>
                <a:latin typeface="Calibri" pitchFamily="34" charset="0"/>
              </a:rPr>
              <a:t>1) Способность человека обнаруживать, каких имен- но знаний и умений ему недостает для решения данной задачи</a:t>
            </a:r>
            <a:endParaRPr lang="ru-RU" sz="1300" dirty="0">
              <a:solidFill>
                <a:srgbClr val="00B050"/>
              </a:solidFill>
            </a:endParaRPr>
          </a:p>
        </p:txBody>
      </p:sp>
      <p:sp>
        <p:nvSpPr>
          <p:cNvPr id="22" name="TextBox 21"/>
          <p:cNvSpPr txBox="1"/>
          <p:nvPr/>
        </p:nvSpPr>
        <p:spPr>
          <a:xfrm>
            <a:off x="3984142" y="4408865"/>
            <a:ext cx="3200557" cy="483866"/>
          </a:xfrm>
          <a:prstGeom prst="rect">
            <a:avLst/>
          </a:prstGeom>
          <a:noFill/>
        </p:spPr>
        <p:txBody>
          <a:bodyPr wrap="square" lIns="82945" tIns="41473" rIns="82945" bIns="41473" rtlCol="0">
            <a:spAutoFit/>
          </a:bodyPr>
          <a:lstStyle/>
          <a:p>
            <a:r>
              <a:rPr lang="ru-RU" sz="1300" dirty="0">
                <a:solidFill>
                  <a:srgbClr val="00B050"/>
                </a:solidFill>
                <a:latin typeface="Calibri" pitchFamily="34" charset="0"/>
              </a:rPr>
              <a:t>2) Способность находить недостающие знания и осваивать недостающие умения</a:t>
            </a:r>
            <a:endParaRPr lang="ru-RU" sz="1300" dirty="0">
              <a:solidFill>
                <a:srgbClr val="00B050"/>
              </a:solidFill>
            </a:endParaRPr>
          </a:p>
        </p:txBody>
      </p:sp>
      <p:sp>
        <p:nvSpPr>
          <p:cNvPr id="23" name="Левая фигурная скобка 22"/>
          <p:cNvSpPr/>
          <p:nvPr/>
        </p:nvSpPr>
        <p:spPr bwMode="auto">
          <a:xfrm rot="16200000">
            <a:off x="1828634" y="3559809"/>
            <a:ext cx="587919" cy="3069922"/>
          </a:xfrm>
          <a:prstGeom prst="leftBrace">
            <a:avLst/>
          </a:prstGeom>
          <a:noFill/>
          <a:ln w="12700" cap="flat" cmpd="sng" algn="ctr">
            <a:solidFill>
              <a:srgbClr val="00B050"/>
            </a:solid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45000"/>
            </a:pPr>
            <a:endParaRPr lang="ru-RU" sz="1600" dirty="0">
              <a:latin typeface="Arial" charset="0"/>
              <a:cs typeface="Lucida Sans Unicode" charset="0"/>
            </a:endParaRPr>
          </a:p>
        </p:txBody>
      </p:sp>
      <p:sp>
        <p:nvSpPr>
          <p:cNvPr id="24" name="Левая фигурная скобка 23"/>
          <p:cNvSpPr/>
          <p:nvPr/>
        </p:nvSpPr>
        <p:spPr bwMode="auto">
          <a:xfrm rot="16200000">
            <a:off x="5225144" y="3559809"/>
            <a:ext cx="587919" cy="3069922"/>
          </a:xfrm>
          <a:prstGeom prst="leftBrace">
            <a:avLst/>
          </a:prstGeom>
          <a:noFill/>
          <a:ln w="12700" cap="flat" cmpd="sng" algn="ctr">
            <a:solidFill>
              <a:srgbClr val="00B050"/>
            </a:solid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45000"/>
            </a:pPr>
            <a:endParaRPr lang="ru-RU" sz="1600" dirty="0">
              <a:latin typeface="Arial" charset="0"/>
              <a:cs typeface="Lucida Sans Unicode" charset="0"/>
            </a:endParaRPr>
          </a:p>
        </p:txBody>
      </p:sp>
      <p:sp>
        <p:nvSpPr>
          <p:cNvPr id="25" name="TextBox 24"/>
          <p:cNvSpPr txBox="1"/>
          <p:nvPr/>
        </p:nvSpPr>
        <p:spPr>
          <a:xfrm>
            <a:off x="456998" y="5388730"/>
            <a:ext cx="3331192" cy="683920"/>
          </a:xfrm>
          <a:prstGeom prst="rect">
            <a:avLst/>
          </a:prstGeom>
          <a:noFill/>
        </p:spPr>
        <p:txBody>
          <a:bodyPr wrap="square" lIns="82945" tIns="41473" rIns="82945" bIns="41473" rtlCol="0">
            <a:spAutoFit/>
          </a:bodyPr>
          <a:lstStyle/>
          <a:p>
            <a:r>
              <a:rPr lang="ru-RU" sz="1300" dirty="0">
                <a:latin typeface="Calibri" pitchFamily="34" charset="0"/>
              </a:rPr>
              <a:t>Обеспечивается образованием, расширяющим рефлексивные возможности младших школьников и подростков</a:t>
            </a:r>
            <a:endParaRPr lang="ru-RU" sz="1300" dirty="0"/>
          </a:p>
        </p:txBody>
      </p:sp>
      <p:sp>
        <p:nvSpPr>
          <p:cNvPr id="26" name="TextBox 25"/>
          <p:cNvSpPr txBox="1"/>
          <p:nvPr/>
        </p:nvSpPr>
        <p:spPr>
          <a:xfrm>
            <a:off x="3984142" y="5323406"/>
            <a:ext cx="3331192" cy="1084030"/>
          </a:xfrm>
          <a:prstGeom prst="rect">
            <a:avLst/>
          </a:prstGeom>
          <a:noFill/>
        </p:spPr>
        <p:txBody>
          <a:bodyPr wrap="square" lIns="82945" tIns="41473" rIns="82945" bIns="41473" rtlCol="0">
            <a:spAutoFit/>
          </a:bodyPr>
          <a:lstStyle/>
          <a:p>
            <a:r>
              <a:rPr lang="ru-RU" sz="1300" dirty="0">
                <a:latin typeface="Calibri" pitchFamily="34" charset="0"/>
              </a:rPr>
              <a:t>Обеспечивается развитием  способности – выходить за границы наличного опыта, </a:t>
            </a:r>
            <a:r>
              <a:rPr lang="ru-RU" sz="1300" dirty="0" err="1">
                <a:latin typeface="Calibri" pitchFamily="34" charset="0"/>
              </a:rPr>
              <a:t>трансцендировать</a:t>
            </a:r>
            <a:r>
              <a:rPr lang="ru-RU" sz="1300" dirty="0">
                <a:latin typeface="Calibri" pitchFamily="34" charset="0"/>
              </a:rPr>
              <a:t> (</a:t>
            </a:r>
            <a:r>
              <a:rPr lang="ru-RU" sz="1300" i="1" dirty="0">
                <a:latin typeface="Calibri" pitchFamily="34" charset="0"/>
              </a:rPr>
              <a:t>от лат. </a:t>
            </a:r>
            <a:r>
              <a:rPr lang="ru-RU" sz="1300" i="1" dirty="0" err="1">
                <a:latin typeface="Calibri" pitchFamily="34" charset="0"/>
              </a:rPr>
              <a:t>transcendo</a:t>
            </a:r>
            <a:r>
              <a:rPr lang="ru-RU" sz="1300" i="1" dirty="0">
                <a:latin typeface="Calibri" pitchFamily="34" charset="0"/>
              </a:rPr>
              <a:t> – переступать, выходить за пределы, нарушать).</a:t>
            </a:r>
            <a:endParaRPr lang="ru-RU" sz="1300" i="1" dirty="0"/>
          </a:p>
        </p:txBody>
      </p:sp>
      <p:sp>
        <p:nvSpPr>
          <p:cNvPr id="27" name="TextBox 26"/>
          <p:cNvSpPr txBox="1"/>
          <p:nvPr/>
        </p:nvSpPr>
        <p:spPr>
          <a:xfrm>
            <a:off x="326363" y="6237947"/>
            <a:ext cx="8621909" cy="683920"/>
          </a:xfrm>
          <a:prstGeom prst="rect">
            <a:avLst/>
          </a:prstGeom>
          <a:noFill/>
        </p:spPr>
        <p:txBody>
          <a:bodyPr wrap="square" lIns="82945" tIns="41473" rIns="82945" bIns="41473" rtlCol="0">
            <a:spAutoFit/>
          </a:bodyPr>
          <a:lstStyle/>
          <a:p>
            <a:r>
              <a:rPr lang="ru-RU" sz="1300" b="1" dirty="0">
                <a:solidFill>
                  <a:srgbClr val="00B050"/>
                </a:solidFill>
                <a:latin typeface="Calibri" pitchFamily="34" charset="0"/>
              </a:rPr>
              <a:t>Человек, умеющий учиться самостоятельно, столкнувшись с новым типом задач, способен преобразовывать известные ему способы действия и искать новые, используя при этом ресурсы, предоставляемые человеческой культурой.</a:t>
            </a:r>
          </a:p>
        </p:txBody>
      </p:sp>
      <p:sp>
        <p:nvSpPr>
          <p:cNvPr id="28" name="Номер слайда 27"/>
          <p:cNvSpPr>
            <a:spLocks noGrp="1"/>
          </p:cNvSpPr>
          <p:nvPr>
            <p:ph type="sldNum" idx="12"/>
          </p:nvPr>
        </p:nvSpPr>
        <p:spPr/>
        <p:txBody>
          <a:bodyPr/>
          <a:lstStyle/>
          <a:p>
            <a:pPr>
              <a:defRPr/>
            </a:pPr>
            <a:fld id="{5B3C2506-B21D-4249-98F7-5EBB34377091}" type="slidenum">
              <a:rPr lang="en-GB" smtClean="0"/>
              <a:pPr>
                <a:defRPr/>
              </a:pPr>
              <a:t>19</a:t>
            </a:fld>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476672"/>
            <a:ext cx="8892480" cy="6370975"/>
          </a:xfrm>
          <a:prstGeom prst="rect">
            <a:avLst/>
          </a:prstGeom>
          <a:noFill/>
        </p:spPr>
        <p:txBody>
          <a:bodyPr wrap="square" rtlCol="0">
            <a:spAutoFit/>
          </a:bodyPr>
          <a:lstStyle/>
          <a:p>
            <a:pPr marL="228600" indent="-228600">
              <a:buAutoNum type="arabicPeriod"/>
            </a:pPr>
            <a:r>
              <a:rPr lang="ru-RU" sz="1200" dirty="0" smtClean="0"/>
              <a:t>О том, что знание – сила,  помнят все. Однако в </a:t>
            </a:r>
            <a:r>
              <a:rPr lang="en-US" sz="1200" dirty="0" smtClean="0"/>
              <a:t>XXI </a:t>
            </a:r>
            <a:r>
              <a:rPr lang="ru-RU" sz="1200" dirty="0" smtClean="0"/>
              <a:t>веке знание приобретает первостепенную ценность для того, кто хочет не просто выжить, а состояться как личность в эпоху постоянных перемен.  При этом в меняющемся мире знания тоже быстро меняются.  Таким образом, важнейшим ресурсом современного человека становится </a:t>
            </a:r>
            <a:r>
              <a:rPr lang="ru-RU" sz="1200" b="1" dirty="0" smtClean="0"/>
              <a:t>умение учиться (УУ)</a:t>
            </a:r>
            <a:r>
              <a:rPr lang="ru-RU" sz="1200" dirty="0" smtClean="0"/>
              <a:t>. Всегда. В любом возрасте. </a:t>
            </a:r>
          </a:p>
          <a:p>
            <a:pPr marL="228600" indent="-228600">
              <a:buAutoNum type="arabicPeriod"/>
            </a:pPr>
            <a:r>
              <a:rPr lang="ru-RU" sz="1200" dirty="0"/>
              <a:t>Т</a:t>
            </a:r>
            <a:r>
              <a:rPr lang="ru-RU" sz="1200" dirty="0" smtClean="0"/>
              <a:t>ема широко обсуждается и в политическом,  и в</a:t>
            </a:r>
            <a:r>
              <a:rPr lang="en-US" sz="1200" dirty="0" smtClean="0"/>
              <a:t> </a:t>
            </a:r>
            <a:r>
              <a:rPr lang="ru-RU" sz="1200" dirty="0" smtClean="0"/>
              <a:t>научном контексте,  но единого понятия об УУ нет (свыше 40 определений). </a:t>
            </a:r>
          </a:p>
          <a:p>
            <a:pPr marL="228600" indent="-228600">
              <a:buAutoNum type="arabicPeriod"/>
            </a:pPr>
            <a:r>
              <a:rPr lang="ru-RU" sz="1200" dirty="0" smtClean="0"/>
              <a:t>Впервые в международной практике компетенция </a:t>
            </a:r>
            <a:r>
              <a:rPr lang="en-US" sz="1200" dirty="0"/>
              <a:t>LEARNING</a:t>
            </a:r>
            <a:r>
              <a:rPr lang="ru-RU" sz="1200" dirty="0"/>
              <a:t>-</a:t>
            </a:r>
            <a:r>
              <a:rPr lang="en-US" sz="1200" dirty="0"/>
              <a:t>TO</a:t>
            </a:r>
            <a:r>
              <a:rPr lang="ru-RU" sz="1200" dirty="0"/>
              <a:t>-</a:t>
            </a:r>
            <a:r>
              <a:rPr lang="en-US" sz="1200" dirty="0" smtClean="0"/>
              <a:t>LEARN</a:t>
            </a:r>
            <a:r>
              <a:rPr lang="ru-RU" sz="1200" dirty="0" smtClean="0"/>
              <a:t>, </a:t>
            </a:r>
            <a:r>
              <a:rPr lang="en-US" sz="1200" dirty="0" smtClean="0"/>
              <a:t>L</a:t>
            </a:r>
            <a:r>
              <a:rPr lang="ru-RU" sz="1200" dirty="0" smtClean="0"/>
              <a:t>2</a:t>
            </a:r>
            <a:r>
              <a:rPr lang="en-US" sz="1200" dirty="0" smtClean="0"/>
              <a:t>L</a:t>
            </a:r>
            <a:r>
              <a:rPr lang="ru-RU" sz="1200" dirty="0" smtClean="0"/>
              <a:t>, </a:t>
            </a:r>
            <a:r>
              <a:rPr lang="ru-RU" sz="1200" dirty="0"/>
              <a:t>была </a:t>
            </a:r>
            <a:r>
              <a:rPr lang="ru-RU" sz="1200" dirty="0" smtClean="0"/>
              <a:t>экспериментально включена в национальную программу образования в Финляндии (в 1997 году). </a:t>
            </a:r>
          </a:p>
          <a:p>
            <a:pPr marL="228600" indent="-228600">
              <a:buAutoNum type="arabicPeriod"/>
            </a:pPr>
            <a:r>
              <a:rPr lang="ru-RU" sz="1200" dirty="0" smtClean="0"/>
              <a:t>В настоящее время </a:t>
            </a:r>
            <a:r>
              <a:rPr lang="en-US" sz="1200" dirty="0" smtClean="0"/>
              <a:t>LEARNING</a:t>
            </a:r>
            <a:r>
              <a:rPr lang="ru-RU" sz="1200" dirty="0"/>
              <a:t>-</a:t>
            </a:r>
            <a:r>
              <a:rPr lang="en-US" sz="1200" dirty="0"/>
              <a:t>TO</a:t>
            </a:r>
            <a:r>
              <a:rPr lang="ru-RU" sz="1200" dirty="0"/>
              <a:t>-</a:t>
            </a:r>
            <a:r>
              <a:rPr lang="en-US" sz="1200" dirty="0"/>
              <a:t>LEARN</a:t>
            </a:r>
            <a:r>
              <a:rPr lang="ru-RU" sz="1200" dirty="0"/>
              <a:t> является одной из 8-ми ключевых компетенций, рекомендованных Европарламентом и Советом Евросоюза в декабре 2006 года для реализации концепции “</a:t>
            </a:r>
            <a:r>
              <a:rPr lang="en-US" sz="1200" dirty="0"/>
              <a:t>Lifelong learning</a:t>
            </a:r>
            <a:r>
              <a:rPr lang="ru-RU" sz="1200" dirty="0"/>
              <a:t>”:  в условиях глобализации экономики, основанной на знаниях и демографическом старении общества, необходимо, чтобы у каждого человека  был потенциал для развития</a:t>
            </a:r>
            <a:r>
              <a:rPr lang="ru-RU" sz="1200" b="1" dirty="0"/>
              <a:t>. </a:t>
            </a:r>
            <a:r>
              <a:rPr lang="ru-RU" sz="1200" dirty="0"/>
              <a:t>(</a:t>
            </a:r>
            <a:r>
              <a:rPr lang="en-US" sz="1200" dirty="0"/>
              <a:t>European Commission</a:t>
            </a:r>
            <a:r>
              <a:rPr lang="ru-RU" sz="1200" dirty="0"/>
              <a:t>, </a:t>
            </a:r>
            <a:r>
              <a:rPr lang="ru-RU" sz="1200" dirty="0" smtClean="0"/>
              <a:t>2007). В разработке определения компетенции и ее навыков приняли эксперты 20 стран Европы (прежде всего, Великобритании, Финляндии, Италии, Испании, Голландии)</a:t>
            </a:r>
          </a:p>
          <a:p>
            <a:pPr marL="228600" indent="-228600">
              <a:buAutoNum type="arabicPeriod"/>
            </a:pPr>
            <a:r>
              <a:rPr lang="ru-RU" sz="1200" dirty="0" smtClean="0"/>
              <a:t>Однако </a:t>
            </a:r>
            <a:r>
              <a:rPr lang="ru-RU" sz="1200" dirty="0"/>
              <a:t>разработка эффективной политики в области образования становится сложной задачей, т.к. школы и </a:t>
            </a:r>
            <a:r>
              <a:rPr lang="ru-RU" sz="1200" dirty="0" smtClean="0"/>
              <a:t>вузы </a:t>
            </a:r>
            <a:r>
              <a:rPr lang="ru-RU" sz="1200" dirty="0"/>
              <a:t>должны готовить выпускников к  взаимодействию с постоянными изменениями, для профессий и рабочих мест, которых еще нет, для использования технологий, которые еще не изобретены, для решения экономических и социальных проблем, о которых еще никто не знает. (ОЭСР, </a:t>
            </a:r>
            <a:r>
              <a:rPr lang="ru-RU" sz="1200" dirty="0" smtClean="0"/>
              <a:t>2010)</a:t>
            </a:r>
          </a:p>
          <a:p>
            <a:pPr marL="228600" indent="-228600">
              <a:buAutoNum type="arabicPeriod"/>
            </a:pPr>
            <a:r>
              <a:rPr lang="ru-RU" sz="1200" dirty="0" smtClean="0"/>
              <a:t>В </a:t>
            </a:r>
            <a:r>
              <a:rPr lang="ru-RU" sz="1200" dirty="0"/>
              <a:t>России к теме возник интерес еще в </a:t>
            </a:r>
            <a:r>
              <a:rPr lang="en-US" sz="1200" dirty="0"/>
              <a:t>XX </a:t>
            </a:r>
            <a:r>
              <a:rPr lang="ru-RU" sz="1200" dirty="0"/>
              <a:t>веке (</a:t>
            </a:r>
            <a:r>
              <a:rPr lang="ru-RU" sz="1200" dirty="0" err="1"/>
              <a:t>Выготский</a:t>
            </a:r>
            <a:r>
              <a:rPr lang="ru-RU" sz="1200" dirty="0"/>
              <a:t>, </a:t>
            </a:r>
            <a:r>
              <a:rPr lang="ru-RU" sz="1200" dirty="0" err="1"/>
              <a:t>Эльконин</a:t>
            </a:r>
            <a:r>
              <a:rPr lang="ru-RU" sz="1200" dirty="0"/>
              <a:t>). В настоящее время согласно </a:t>
            </a:r>
            <a:r>
              <a:rPr lang="ru-RU" sz="1200" dirty="0" smtClean="0"/>
              <a:t>ФГОС дается такое определение: </a:t>
            </a:r>
            <a:r>
              <a:rPr lang="ru-RU" sz="1200" i="1" dirty="0" smtClean="0"/>
              <a:t>«Умение учиться – это  способность человека объективно обнаруживать, каких именно знаний и умений ему не хватает для решения актуальной для него задачи, самостоятельно (или в коллективно-распределенной деятельности) находить недостающие знания и эффективно осваивать новые умения (способы деятельности) на их основе. Сформированные универсальные учебные действия обеспечивают личности не только готовность и способность самостоятельно учиться, но и осознанно решать самые разные задачи во многих сферах человеческой жизни».  </a:t>
            </a:r>
            <a:r>
              <a:rPr lang="ru-RU" sz="1200" dirty="0" smtClean="0"/>
              <a:t>Тем </a:t>
            </a:r>
            <a:r>
              <a:rPr lang="ru-RU" sz="1200" dirty="0"/>
              <a:t>не менее, </a:t>
            </a:r>
            <a:r>
              <a:rPr lang="ru-RU" sz="1200" dirty="0" smtClean="0"/>
              <a:t>единого подхода и универсальных инструментов нет как у педагогов-практиков, так и у педагогов-теоретиков. </a:t>
            </a:r>
          </a:p>
          <a:p>
            <a:pPr marL="228600" indent="-228600">
              <a:buAutoNum type="arabicPeriod"/>
            </a:pPr>
            <a:r>
              <a:rPr lang="ru-RU" sz="1200" dirty="0" smtClean="0"/>
              <a:t>В </a:t>
            </a:r>
            <a:r>
              <a:rPr lang="ru-RU" sz="1200" dirty="0"/>
              <a:t>России </a:t>
            </a:r>
            <a:r>
              <a:rPr lang="ru-RU" sz="1200" dirty="0" smtClean="0"/>
              <a:t>действует несколько </a:t>
            </a:r>
            <a:r>
              <a:rPr lang="ru-RU" sz="1200" dirty="0"/>
              <a:t>научных центров, которые успешно занимаются исследованиями в области </a:t>
            </a:r>
            <a:r>
              <a:rPr lang="ru-RU" sz="1200" dirty="0" err="1"/>
              <a:t>нейрофизилогии</a:t>
            </a:r>
            <a:r>
              <a:rPr lang="ru-RU" sz="1200" dirty="0"/>
              <a:t> </a:t>
            </a:r>
            <a:r>
              <a:rPr lang="ru-RU" sz="1200" dirty="0" smtClean="0"/>
              <a:t>и нейролингвистики (Каплан</a:t>
            </a:r>
            <a:r>
              <a:rPr lang="ru-RU" sz="1200" dirty="0"/>
              <a:t>, МГУ; Строганова, </a:t>
            </a:r>
            <a:r>
              <a:rPr lang="ru-RU" sz="1200" dirty="0" smtClean="0"/>
              <a:t>МГППУ; Семенович, МГППУ; Черниговская, СПБГУ и др.) </a:t>
            </a:r>
            <a:r>
              <a:rPr lang="ru-RU" sz="1200" dirty="0"/>
              <a:t>и имеют новые знания в области развития мозга, которые могут и должны быть использованы в разработке </a:t>
            </a:r>
            <a:r>
              <a:rPr lang="ru-RU" sz="1200" dirty="0" smtClean="0"/>
              <a:t>методик и инструментов УУ. </a:t>
            </a:r>
          </a:p>
          <a:p>
            <a:pPr marL="228600" indent="-228600">
              <a:buAutoNum type="arabicPeriod"/>
            </a:pPr>
            <a:r>
              <a:rPr lang="ru-RU" sz="1200" dirty="0" smtClean="0"/>
              <a:t>Открытий много, </a:t>
            </a:r>
            <a:r>
              <a:rPr lang="ru-RU" sz="1200" dirty="0"/>
              <a:t>но нет синергии </a:t>
            </a:r>
            <a:r>
              <a:rPr lang="ru-RU" sz="1200" dirty="0" smtClean="0"/>
              <a:t>современных знаний педагогики</a:t>
            </a:r>
            <a:r>
              <a:rPr lang="ru-RU" sz="1200" dirty="0"/>
              <a:t>, нейрофизиологии, медицины, социологии, психологии, </a:t>
            </a:r>
            <a:r>
              <a:rPr lang="ru-RU" sz="1200" dirty="0" smtClean="0"/>
              <a:t>культуры и т.д.  </a:t>
            </a:r>
          </a:p>
          <a:p>
            <a:pPr marL="228600" indent="-228600">
              <a:buAutoNum type="arabicPeriod"/>
            </a:pPr>
            <a:r>
              <a:rPr lang="ru-RU" sz="1200" dirty="0" smtClean="0"/>
              <a:t>Необходимо разработать стратегии обучения для всех возрастов, в том числе для лиц с ограниченными возможностями, сменяя бихевиоризм  таким образовательным подходом, в котором каждый ученик – это разумная, творческая, самостоятельная личность.  </a:t>
            </a:r>
          </a:p>
          <a:p>
            <a:pPr marL="228600" indent="-228600">
              <a:buAutoNum type="arabicPeriod"/>
            </a:pPr>
            <a:r>
              <a:rPr lang="ru-RU" sz="1200" dirty="0" smtClean="0"/>
              <a:t>Необходимо создать единое смысловое пространство, синтезировать имеющиеся знания, способствовать формированию такого нового образовательного направления, как </a:t>
            </a:r>
            <a:r>
              <a:rPr lang="ru-RU" sz="1200" dirty="0" err="1" smtClean="0"/>
              <a:t>нейропедагогика</a:t>
            </a:r>
            <a:r>
              <a:rPr lang="ru-RU" sz="1200" dirty="0" smtClean="0"/>
              <a:t>, с тем, чтобы способствовать развитию трудового, научного, творческого потенциала общества и </a:t>
            </a:r>
            <a:r>
              <a:rPr lang="ru-RU" sz="1200" dirty="0" err="1" smtClean="0"/>
              <a:t>конкурентноспособности</a:t>
            </a:r>
            <a:r>
              <a:rPr lang="ru-RU" sz="1200" dirty="0" smtClean="0"/>
              <a:t> России.</a:t>
            </a:r>
            <a:endParaRPr lang="ru-RU" sz="1200" dirty="0"/>
          </a:p>
        </p:txBody>
      </p:sp>
      <p:sp>
        <p:nvSpPr>
          <p:cNvPr id="7" name="TextBox 6"/>
          <p:cNvSpPr txBox="1"/>
          <p:nvPr/>
        </p:nvSpPr>
        <p:spPr>
          <a:xfrm>
            <a:off x="323528" y="188640"/>
            <a:ext cx="4104456" cy="369332"/>
          </a:xfrm>
          <a:prstGeom prst="rect">
            <a:avLst/>
          </a:prstGeom>
          <a:noFill/>
        </p:spPr>
        <p:txBody>
          <a:bodyPr wrap="square" rtlCol="0">
            <a:spAutoFit/>
          </a:bodyPr>
          <a:lstStyle/>
          <a:p>
            <a:r>
              <a:rPr lang="ru-RU" b="1" dirty="0" smtClean="0">
                <a:solidFill>
                  <a:srgbClr val="0070C0"/>
                </a:solidFill>
              </a:rPr>
              <a:t>ПРОБЛЕМАТИКА </a:t>
            </a:r>
            <a:endParaRPr lang="ru-RU" b="1" dirty="0">
              <a:solidFill>
                <a:srgbClr val="0070C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9752" y="260648"/>
            <a:ext cx="6597067" cy="637754"/>
          </a:xfrm>
          <a:prstGeom prst="rect">
            <a:avLst/>
          </a:prstGeom>
          <a:noFill/>
        </p:spPr>
        <p:txBody>
          <a:bodyPr wrap="square" lIns="82945" tIns="41473" rIns="82945" bIns="41473" rtlCol="0">
            <a:spAutoFit/>
          </a:bodyPr>
          <a:lstStyle/>
          <a:p>
            <a:pPr algn="r"/>
            <a:r>
              <a:rPr lang="ru-RU" b="1" dirty="0" smtClean="0">
                <a:solidFill>
                  <a:srgbClr val="00B050"/>
                </a:solidFill>
              </a:rPr>
              <a:t>РОССИЙСКАЯ ПРАКТИКА. ПЕДАГОГИЧЕСКИЕ СИСТЕМЫ ОБУЧЕНИЯ МЛАДШИХ ШКОЛЬНИКОВ*</a:t>
            </a:r>
          </a:p>
        </p:txBody>
      </p:sp>
      <p:sp>
        <p:nvSpPr>
          <p:cNvPr id="3" name="Rectangle 3"/>
          <p:cNvSpPr txBox="1">
            <a:spLocks noChangeArrowheads="1"/>
          </p:cNvSpPr>
          <p:nvPr/>
        </p:nvSpPr>
        <p:spPr>
          <a:xfrm>
            <a:off x="323528" y="2348880"/>
            <a:ext cx="8425880" cy="1872208"/>
          </a:xfrm>
          <a:prstGeom prst="rect">
            <a:avLst/>
          </a:prstGeom>
        </p:spPr>
        <p:txBody>
          <a:bodyPr/>
          <a:lstStyle/>
          <a:p>
            <a:pPr marL="342900" marR="0" lvl="0" indent="-342900" algn="l" defTabSz="914400" rtl="0" eaLnBrk="1" fontAlgn="auto" latinLnBrk="0" hangingPunct="1">
              <a:lnSpc>
                <a:spcPct val="80000"/>
              </a:lnSpc>
              <a:spcBef>
                <a:spcPct val="20000"/>
              </a:spcBef>
              <a:spcAft>
                <a:spcPts val="0"/>
              </a:spcAft>
              <a:buClrTx/>
              <a:buSzTx/>
              <a:buFont typeface="+mj-lt"/>
              <a:buAutoNum type="arabicPeriod"/>
              <a:tabLst/>
              <a:defRPr/>
            </a:pPr>
            <a:r>
              <a:rPr lang="ru-RU" sz="1200" dirty="0" smtClean="0">
                <a:latin typeface="Calibri" pitchFamily="34" charset="0"/>
              </a:rPr>
              <a:t>Ученик должен научиться искать недостающую информацию при столкновении с новой задачей, осуществлять проверку собственных гипотез. </a:t>
            </a:r>
          </a:p>
          <a:p>
            <a:pPr marL="342900" marR="0" lvl="0" indent="-342900" algn="l" defTabSz="914400" rtl="0" eaLnBrk="1" fontAlgn="auto" latinLnBrk="0" hangingPunct="1">
              <a:lnSpc>
                <a:spcPct val="80000"/>
              </a:lnSpc>
              <a:spcBef>
                <a:spcPct val="20000"/>
              </a:spcBef>
              <a:spcAft>
                <a:spcPts val="0"/>
              </a:spcAft>
              <a:buClrTx/>
              <a:buSzTx/>
              <a:buFont typeface="+mj-lt"/>
              <a:buAutoNum type="arabicPeriod"/>
              <a:tabLst/>
              <a:defRPr/>
            </a:pPr>
            <a:r>
              <a:rPr lang="ru-RU" sz="1200" dirty="0" smtClean="0">
                <a:latin typeface="Calibri" pitchFamily="34" charset="0"/>
              </a:rPr>
              <a:t>Система предполагает, что младший школьник самостоятельно будет организовывать взаимодействие с учителем и другими учениками, анализировать и критически оценивать собственные действия и точки зрения партнеров.</a:t>
            </a:r>
          </a:p>
          <a:p>
            <a:pPr marL="342900" marR="0" lvl="0" indent="-342900" algn="l" defTabSz="914400" rtl="0" eaLnBrk="1" fontAlgn="auto" latinLnBrk="0" hangingPunct="1">
              <a:lnSpc>
                <a:spcPct val="80000"/>
              </a:lnSpc>
              <a:spcBef>
                <a:spcPct val="20000"/>
              </a:spcBef>
              <a:spcAft>
                <a:spcPts val="0"/>
              </a:spcAft>
              <a:buClrTx/>
              <a:buSzTx/>
              <a:buFont typeface="+mj-lt"/>
              <a:buAutoNum type="arabicPeriod"/>
              <a:tabLst/>
              <a:defRPr/>
            </a:pPr>
            <a:r>
              <a:rPr lang="ru-RU" sz="1200" dirty="0" smtClean="0">
                <a:latin typeface="Calibri" pitchFamily="34" charset="0"/>
              </a:rPr>
              <a:t> Эта система подойдет тем, кто хочет развивать в ребенке не столько способность к анализу, сколько умение необычно, глубоко мыслить. </a:t>
            </a:r>
          </a:p>
          <a:p>
            <a:pPr marL="342900" marR="0" lvl="0" indent="-342900" algn="l" defTabSz="914400" rtl="0" eaLnBrk="1" fontAlgn="auto" latinLnBrk="0" hangingPunct="1">
              <a:lnSpc>
                <a:spcPct val="80000"/>
              </a:lnSpc>
              <a:spcBef>
                <a:spcPct val="20000"/>
              </a:spcBef>
              <a:spcAft>
                <a:spcPts val="0"/>
              </a:spcAft>
              <a:buClrTx/>
              <a:buSzTx/>
              <a:buFont typeface="+mj-lt"/>
              <a:buAutoNum type="arabicPeriod"/>
              <a:tabLst/>
              <a:defRPr/>
            </a:pPr>
            <a:r>
              <a:rPr lang="ru-RU" sz="1200" dirty="0" smtClean="0">
                <a:latin typeface="Calibri" pitchFamily="34" charset="0"/>
              </a:rPr>
              <a:t>В делается упор </a:t>
            </a:r>
            <a:r>
              <a:rPr kumimoji="0" lang="ru-RU" sz="1200" b="1" i="0" u="none" strike="noStrike" kern="1200" cap="none" spc="0" normalizeH="0" baseline="0" noProof="0" dirty="0" smtClean="0">
                <a:ln>
                  <a:noFill/>
                </a:ln>
                <a:solidFill>
                  <a:srgbClr val="FF0000"/>
                </a:solidFill>
                <a:effectLst/>
                <a:uLnTx/>
                <a:uFillTx/>
                <a:ea typeface="+mn-ea"/>
                <a:cs typeface="+mn-cs"/>
              </a:rPr>
              <a:t>не на усвоенные знания, а на способы их постижения</a:t>
            </a:r>
            <a:r>
              <a:rPr kumimoji="0" lang="ru-RU" sz="1200" b="0" i="0" u="none" strike="noStrike" kern="1200" cap="none" spc="0" normalizeH="0" baseline="0" noProof="0" dirty="0" smtClean="0">
                <a:ln>
                  <a:noFill/>
                </a:ln>
                <a:solidFill>
                  <a:schemeClr val="tx1"/>
                </a:solidFill>
                <a:effectLst/>
                <a:uLnTx/>
                <a:uFillTx/>
                <a:ea typeface="+mn-ea"/>
                <a:cs typeface="+mn-cs"/>
              </a:rPr>
              <a:t>. </a:t>
            </a:r>
            <a:r>
              <a:rPr lang="ru-RU" sz="1200" dirty="0" smtClean="0">
                <a:latin typeface="Calibri" pitchFamily="34" charset="0"/>
              </a:rPr>
              <a:t>Ученик может чего-то и не помнить, но должен знать, где и как при необходимости восполнить этот пробел. </a:t>
            </a:r>
          </a:p>
          <a:p>
            <a:pPr marL="342900" marR="0" lvl="0" indent="-342900" algn="l" defTabSz="914400" rtl="0" eaLnBrk="1" fontAlgn="auto" latinLnBrk="0" hangingPunct="1">
              <a:lnSpc>
                <a:spcPct val="80000"/>
              </a:lnSpc>
              <a:spcBef>
                <a:spcPct val="20000"/>
              </a:spcBef>
              <a:spcAft>
                <a:spcPts val="0"/>
              </a:spcAft>
              <a:buClrTx/>
              <a:buSzTx/>
              <a:buFont typeface="+mj-lt"/>
              <a:buAutoNum type="arabicPeriod"/>
              <a:tabLst/>
              <a:defRPr/>
            </a:pPr>
            <a:r>
              <a:rPr lang="ru-RU" sz="1200" dirty="0" smtClean="0">
                <a:latin typeface="Calibri" pitchFamily="34" charset="0"/>
              </a:rPr>
              <a:t>В классе изучаются принципы построения языка, происхождение и строение числа и </a:t>
            </a:r>
            <a:r>
              <a:rPr lang="ru-RU" sz="1400" dirty="0" smtClean="0">
                <a:latin typeface="Calibri" pitchFamily="34" charset="0"/>
              </a:rPr>
              <a:t>т. п.</a:t>
            </a:r>
          </a:p>
          <a:p>
            <a:pPr marL="342900" marR="0" lvl="0" indent="-342900" algn="l" defTabSz="914400" rtl="0" eaLnBrk="1" fontAlgn="auto" latinLnBrk="0" hangingPunct="1">
              <a:lnSpc>
                <a:spcPct val="80000"/>
              </a:lnSpc>
              <a:spcBef>
                <a:spcPct val="20000"/>
              </a:spcBef>
              <a:spcAft>
                <a:spcPts val="0"/>
              </a:spcAft>
              <a:buClrTx/>
              <a:buSzTx/>
              <a:buFont typeface="+mj-lt"/>
              <a:buAutoNum type="arabicPeriod"/>
              <a:tabLst/>
              <a:defRPr/>
            </a:pPr>
            <a:r>
              <a:rPr lang="ru-RU" sz="1200" dirty="0" smtClean="0">
                <a:latin typeface="Calibri" pitchFamily="34" charset="0"/>
              </a:rPr>
              <a:t>Знания правил, основанные на понимании их причин, лучше запоминаются.</a:t>
            </a:r>
            <a:endParaRPr lang="ru-RU" sz="1200" dirty="0">
              <a:latin typeface="Calibri" pitchFamily="34" charset="0"/>
            </a:endParaRPr>
          </a:p>
        </p:txBody>
      </p:sp>
      <p:sp>
        <p:nvSpPr>
          <p:cNvPr id="4" name="TextBox 3"/>
          <p:cNvSpPr txBox="1"/>
          <p:nvPr/>
        </p:nvSpPr>
        <p:spPr>
          <a:xfrm>
            <a:off x="251520" y="2060848"/>
            <a:ext cx="7776864" cy="307777"/>
          </a:xfrm>
          <a:prstGeom prst="rect">
            <a:avLst/>
          </a:prstGeom>
          <a:noFill/>
        </p:spPr>
        <p:txBody>
          <a:bodyPr wrap="square" rtlCol="0">
            <a:spAutoFit/>
          </a:bodyPr>
          <a:lstStyle/>
          <a:p>
            <a:r>
              <a:rPr lang="ru-RU" sz="1400" b="1" dirty="0" smtClean="0">
                <a:solidFill>
                  <a:srgbClr val="00B050"/>
                </a:solidFill>
              </a:rPr>
              <a:t>Особенности развивающего обучения по Д.Б. </a:t>
            </a:r>
            <a:r>
              <a:rPr lang="ru-RU" sz="1400" b="1" dirty="0" err="1" smtClean="0">
                <a:solidFill>
                  <a:srgbClr val="00B050"/>
                </a:solidFill>
              </a:rPr>
              <a:t>Эльконину-В.В</a:t>
            </a:r>
            <a:r>
              <a:rPr lang="ru-RU" sz="1400" b="1" dirty="0" smtClean="0">
                <a:solidFill>
                  <a:srgbClr val="00B050"/>
                </a:solidFill>
              </a:rPr>
              <a:t>. Давыдову</a:t>
            </a:r>
            <a:endParaRPr lang="ru-RU" dirty="0"/>
          </a:p>
        </p:txBody>
      </p:sp>
      <p:sp>
        <p:nvSpPr>
          <p:cNvPr id="5" name="Прямоугольник 4"/>
          <p:cNvSpPr/>
          <p:nvPr/>
        </p:nvSpPr>
        <p:spPr>
          <a:xfrm>
            <a:off x="251520" y="908720"/>
            <a:ext cx="8568952" cy="1375761"/>
          </a:xfrm>
          <a:prstGeom prst="rect">
            <a:avLst/>
          </a:prstGeom>
        </p:spPr>
        <p:txBody>
          <a:bodyPr wrap="square">
            <a:spAutoFit/>
          </a:bodyPr>
          <a:lstStyle/>
          <a:p>
            <a:pPr>
              <a:lnSpc>
                <a:spcPct val="90000"/>
              </a:lnSpc>
              <a:buFont typeface="Wingdings" pitchFamily="2" charset="2"/>
              <a:buNone/>
            </a:pPr>
            <a:r>
              <a:rPr lang="ru-RU" sz="1400" b="1" dirty="0" smtClean="0">
                <a:solidFill>
                  <a:srgbClr val="00B050"/>
                </a:solidFill>
              </a:rPr>
              <a:t>Традиционная начальная школа: </a:t>
            </a:r>
            <a:r>
              <a:rPr lang="ru-RU" sz="1200" dirty="0" smtClean="0"/>
              <a:t>«Начальная школа 21 века», «Школа 2100», «Школа России», «Гармония», «Перспективная начальная школа», «Классическая начальная школа», «Планета знаний», «Перспектива»</a:t>
            </a:r>
          </a:p>
          <a:p>
            <a:pPr>
              <a:lnSpc>
                <a:spcPct val="90000"/>
              </a:lnSpc>
              <a:buFont typeface="Wingdings" pitchFamily="2" charset="2"/>
              <a:buNone/>
            </a:pPr>
            <a:endParaRPr lang="ru-RU" sz="1200" dirty="0" smtClean="0"/>
          </a:p>
          <a:p>
            <a:pPr>
              <a:lnSpc>
                <a:spcPct val="80000"/>
              </a:lnSpc>
            </a:pPr>
            <a:r>
              <a:rPr lang="ru-RU" sz="1200" dirty="0" smtClean="0"/>
              <a:t>Учебный материал подаётся по принципу «от простого к сложному»; закрепляется учебный материал с помощью большого количества однотипных задач, расположенных в учебнике страница за страницей; </a:t>
            </a:r>
            <a:r>
              <a:rPr lang="ru-RU" sz="1200" b="1" dirty="0" smtClean="0">
                <a:solidFill>
                  <a:srgbClr val="FF0000"/>
                </a:solidFill>
              </a:rPr>
              <a:t>ученик уверенно решает однотипные задачи</a:t>
            </a:r>
            <a:r>
              <a:rPr lang="ru-RU" sz="1200" dirty="0" smtClean="0"/>
              <a:t>, но многие </a:t>
            </a:r>
            <a:r>
              <a:rPr lang="ru-RU" sz="1200" b="1" dirty="0" smtClean="0">
                <a:solidFill>
                  <a:srgbClr val="FF0000"/>
                </a:solidFill>
              </a:rPr>
              <a:t>дети в результате не умеют применять знания в нестандартных условиях. </a:t>
            </a:r>
            <a:r>
              <a:rPr lang="ru-RU" sz="1200" dirty="0" smtClean="0"/>
              <a:t>Если текст задачи сформулирован нетипично —ученик не может воспользоваться имеющимся навыком. </a:t>
            </a:r>
          </a:p>
          <a:p>
            <a:pPr>
              <a:lnSpc>
                <a:spcPct val="90000"/>
              </a:lnSpc>
              <a:buFont typeface="Wingdings" pitchFamily="2" charset="2"/>
              <a:buNone/>
            </a:pPr>
            <a:endParaRPr lang="ru-RU" sz="1200" dirty="0"/>
          </a:p>
        </p:txBody>
      </p:sp>
      <p:sp>
        <p:nvSpPr>
          <p:cNvPr id="6" name="TextBox 5"/>
          <p:cNvSpPr txBox="1"/>
          <p:nvPr/>
        </p:nvSpPr>
        <p:spPr>
          <a:xfrm>
            <a:off x="323528" y="5949280"/>
            <a:ext cx="8496944" cy="461665"/>
          </a:xfrm>
          <a:prstGeom prst="rect">
            <a:avLst/>
          </a:prstGeom>
          <a:noFill/>
        </p:spPr>
        <p:txBody>
          <a:bodyPr wrap="square" rtlCol="0">
            <a:spAutoFit/>
          </a:bodyPr>
          <a:lstStyle/>
          <a:p>
            <a:r>
              <a:rPr lang="ru-RU" sz="1200" b="1" dirty="0" smtClean="0">
                <a:solidFill>
                  <a:srgbClr val="00B050"/>
                </a:solidFill>
              </a:rPr>
              <a:t>Все действующие программы утверждены и рекомендованы Министерством образования, апробированы на практике. Результаты обучения по любой из программ ориентированы на единый образовательный стандарт. </a:t>
            </a:r>
            <a:endParaRPr lang="ru-RU" b="1" dirty="0"/>
          </a:p>
        </p:txBody>
      </p:sp>
      <p:sp>
        <p:nvSpPr>
          <p:cNvPr id="7" name="Прямоугольник 6"/>
          <p:cNvSpPr/>
          <p:nvPr/>
        </p:nvSpPr>
        <p:spPr>
          <a:xfrm>
            <a:off x="251520" y="4077072"/>
            <a:ext cx="7776864" cy="307777"/>
          </a:xfrm>
          <a:prstGeom prst="rect">
            <a:avLst/>
          </a:prstGeom>
        </p:spPr>
        <p:txBody>
          <a:bodyPr wrap="square">
            <a:spAutoFit/>
          </a:bodyPr>
          <a:lstStyle/>
          <a:p>
            <a:r>
              <a:rPr lang="ru-RU" sz="1400" b="1" dirty="0" smtClean="0">
                <a:solidFill>
                  <a:srgbClr val="00B050"/>
                </a:solidFill>
              </a:rPr>
              <a:t>Особенности развивающего обучения по Л.В. </a:t>
            </a:r>
            <a:r>
              <a:rPr lang="ru-RU" sz="1400" b="1" dirty="0" err="1" smtClean="0">
                <a:solidFill>
                  <a:srgbClr val="00B050"/>
                </a:solidFill>
              </a:rPr>
              <a:t>Занкову</a:t>
            </a:r>
            <a:r>
              <a:rPr lang="ru-RU" sz="1400" b="1" dirty="0" smtClean="0">
                <a:solidFill>
                  <a:srgbClr val="00B050"/>
                </a:solidFill>
              </a:rPr>
              <a:t> (ученику и соратнику </a:t>
            </a:r>
            <a:r>
              <a:rPr lang="ru-RU" sz="1400" b="1" dirty="0" err="1" smtClean="0">
                <a:solidFill>
                  <a:srgbClr val="00B050"/>
                </a:solidFill>
              </a:rPr>
              <a:t>Выготского</a:t>
            </a:r>
            <a:r>
              <a:rPr lang="ru-RU" sz="1400" b="1" dirty="0" smtClean="0">
                <a:solidFill>
                  <a:srgbClr val="00B050"/>
                </a:solidFill>
              </a:rPr>
              <a:t>) </a:t>
            </a:r>
          </a:p>
        </p:txBody>
      </p:sp>
      <p:sp>
        <p:nvSpPr>
          <p:cNvPr id="9" name="TextBox 8"/>
          <p:cNvSpPr txBox="1"/>
          <p:nvPr/>
        </p:nvSpPr>
        <p:spPr>
          <a:xfrm>
            <a:off x="323528" y="4365104"/>
            <a:ext cx="8712968" cy="1575816"/>
          </a:xfrm>
          <a:prstGeom prst="rect">
            <a:avLst/>
          </a:prstGeom>
          <a:noFill/>
        </p:spPr>
        <p:txBody>
          <a:bodyPr wrap="square" rtlCol="0">
            <a:spAutoFit/>
          </a:bodyPr>
          <a:lstStyle/>
          <a:p>
            <a:pPr marL="228600" indent="-228600">
              <a:lnSpc>
                <a:spcPct val="80000"/>
              </a:lnSpc>
              <a:spcBef>
                <a:spcPts val="288"/>
              </a:spcBef>
              <a:buFont typeface="+mj-lt"/>
              <a:buAutoNum type="arabicPeriod"/>
            </a:pPr>
            <a:r>
              <a:rPr lang="ru-RU" sz="1200" dirty="0" smtClean="0"/>
              <a:t>Ставка на самостоятельность учащегося, его творческое постижение материала. </a:t>
            </a:r>
          </a:p>
          <a:p>
            <a:pPr marL="228600" indent="-228600">
              <a:lnSpc>
                <a:spcPct val="80000"/>
              </a:lnSpc>
              <a:spcBef>
                <a:spcPts val="288"/>
              </a:spcBef>
              <a:buFont typeface="+mj-lt"/>
              <a:buAutoNum type="arabicPeriod"/>
            </a:pPr>
            <a:r>
              <a:rPr lang="ru-RU" sz="1200" dirty="0" smtClean="0"/>
              <a:t>Учитель не выдаёт школьникам истины, а заставляет до них «докапываться» самим. </a:t>
            </a:r>
          </a:p>
          <a:p>
            <a:pPr marL="228600" indent="-228600">
              <a:lnSpc>
                <a:spcPct val="80000"/>
              </a:lnSpc>
              <a:spcBef>
                <a:spcPts val="288"/>
              </a:spcBef>
              <a:buFont typeface="+mj-lt"/>
              <a:buAutoNum type="arabicPeriod"/>
            </a:pPr>
            <a:r>
              <a:rPr lang="ru-RU" sz="1200" dirty="0" smtClean="0"/>
              <a:t>Схема </a:t>
            </a:r>
            <a:r>
              <a:rPr lang="ru-RU" sz="1200" dirty="0" err="1" smtClean="0"/>
              <a:t>обратна</a:t>
            </a:r>
            <a:r>
              <a:rPr lang="ru-RU" sz="1200" dirty="0" smtClean="0"/>
              <a:t> традиционной. Сначала даются примеры, а учащиеся сами должны сделать теоретические выводы. Усвоенный материал закрепляется практическими заданиями. </a:t>
            </a:r>
          </a:p>
          <a:p>
            <a:pPr marL="228600" indent="-228600">
              <a:lnSpc>
                <a:spcPct val="80000"/>
              </a:lnSpc>
              <a:spcBef>
                <a:spcPts val="288"/>
              </a:spcBef>
              <a:buFont typeface="+mj-lt"/>
              <a:buAutoNum type="arabicPeriod"/>
            </a:pPr>
            <a:r>
              <a:rPr lang="ru-RU" sz="1200" dirty="0" smtClean="0"/>
              <a:t>Новые дидактические принципы этой системы — </a:t>
            </a:r>
            <a:r>
              <a:rPr lang="ru-RU" sz="1200" b="1" dirty="0" smtClean="0">
                <a:solidFill>
                  <a:srgbClr val="FF0000"/>
                </a:solidFill>
              </a:rPr>
              <a:t>быстрое освоение материала, высокий уровень трудности, ведущая роль теоретических знаний, прохождение учебного материала «по спирали».</a:t>
            </a:r>
            <a:r>
              <a:rPr lang="ru-RU" sz="1200" dirty="0" smtClean="0"/>
              <a:t>  (Например, школьников уже на первом году обучения знакомят с понятием «части речи», при этом к пониманию этих понятий они должны самостоятельно). </a:t>
            </a:r>
          </a:p>
          <a:p>
            <a:pPr marL="228600" indent="-228600">
              <a:lnSpc>
                <a:spcPct val="80000"/>
              </a:lnSpc>
              <a:spcBef>
                <a:spcPts val="288"/>
              </a:spcBef>
              <a:buFont typeface="+mj-lt"/>
              <a:buAutoNum type="arabicPeriod"/>
            </a:pPr>
            <a:r>
              <a:rPr lang="ru-RU" sz="1200" dirty="0" smtClean="0"/>
              <a:t>Задача обучения — дать общую картину мира на основе науки, литературы, искусства. Программа направлена на всестороннее развитие ребенка, она учит детей добывать информацию самим, а не получать готовую. </a:t>
            </a:r>
            <a:endParaRPr lang="ru-RU" sz="1200" dirty="0"/>
          </a:p>
        </p:txBody>
      </p:sp>
      <p:sp>
        <p:nvSpPr>
          <p:cNvPr id="10" name="TextBox 9"/>
          <p:cNvSpPr txBox="1"/>
          <p:nvPr/>
        </p:nvSpPr>
        <p:spPr>
          <a:xfrm>
            <a:off x="251520" y="6381328"/>
            <a:ext cx="8712968" cy="615553"/>
          </a:xfrm>
          <a:prstGeom prst="rect">
            <a:avLst/>
          </a:prstGeom>
          <a:noFill/>
        </p:spPr>
        <p:txBody>
          <a:bodyPr wrap="square" rtlCol="0">
            <a:spAutoFit/>
          </a:bodyPr>
          <a:lstStyle/>
          <a:p>
            <a:pPr>
              <a:lnSpc>
                <a:spcPct val="80000"/>
              </a:lnSpc>
            </a:pPr>
            <a:r>
              <a:rPr lang="ru-RU" sz="1000" i="1" dirty="0" smtClean="0"/>
              <a:t>*Источник:  Курс лекций «Методология и технологии обучения», Новикова Галина Викторовна, кандидат психологических наук, доцент, факультет педагогического образования  МГУ им. М.В. Ломоносова</a:t>
            </a: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575048" y="260648"/>
            <a:ext cx="8461448" cy="930275"/>
          </a:xfrm>
        </p:spPr>
        <p:txBody>
          <a:bodyPr>
            <a:normAutofit/>
          </a:bodyPr>
          <a:lstStyle/>
          <a:p>
            <a:pPr algn="r"/>
            <a:r>
              <a:rPr lang="ru-RU" sz="1800" b="1" dirty="0" smtClean="0">
                <a:solidFill>
                  <a:srgbClr val="00B050"/>
                </a:solidFill>
                <a:latin typeface="+mn-lt"/>
                <a:ea typeface="+mn-ea"/>
                <a:cs typeface="+mn-cs"/>
              </a:rPr>
              <a:t>РОССИЙСКАЯ ПРАКТИКА.                                                                                            ФОРМИРОВАНИЕ УМЕНИЯ УЧИТЬСЯ</a:t>
            </a:r>
            <a:br>
              <a:rPr lang="ru-RU" sz="1800" b="1" dirty="0" smtClean="0">
                <a:solidFill>
                  <a:srgbClr val="00B050"/>
                </a:solidFill>
                <a:latin typeface="+mn-lt"/>
                <a:ea typeface="+mn-ea"/>
                <a:cs typeface="+mn-cs"/>
              </a:rPr>
            </a:br>
            <a:r>
              <a:rPr lang="ru-RU" sz="1800" b="1" dirty="0" smtClean="0">
                <a:solidFill>
                  <a:srgbClr val="00B050"/>
                </a:solidFill>
                <a:latin typeface="+mn-lt"/>
                <a:ea typeface="+mn-ea"/>
                <a:cs typeface="+mn-cs"/>
              </a:rPr>
              <a:t>В СРЕДНЕЙ ШКОЛЕ</a:t>
            </a:r>
          </a:p>
        </p:txBody>
      </p:sp>
      <p:sp>
        <p:nvSpPr>
          <p:cNvPr id="34819" name="Rectangle 3"/>
          <p:cNvSpPr>
            <a:spLocks noGrp="1" noChangeArrowheads="1"/>
          </p:cNvSpPr>
          <p:nvPr>
            <p:ph type="body" idx="1"/>
          </p:nvPr>
        </p:nvSpPr>
        <p:spPr>
          <a:xfrm>
            <a:off x="4644008" y="1484784"/>
            <a:ext cx="4176464" cy="4825306"/>
          </a:xfrm>
        </p:spPr>
        <p:txBody>
          <a:bodyPr>
            <a:normAutofit/>
          </a:bodyPr>
          <a:lstStyle/>
          <a:p>
            <a:pPr marL="0" indent="0">
              <a:lnSpc>
                <a:spcPct val="90000"/>
              </a:lnSpc>
              <a:buFont typeface="Wingdings" pitchFamily="2" charset="2"/>
              <a:buNone/>
            </a:pPr>
            <a:r>
              <a:rPr lang="en-US" sz="1400" b="1" dirty="0" smtClean="0">
                <a:solidFill>
                  <a:srgbClr val="C00000"/>
                </a:solidFill>
              </a:rPr>
              <a:t>NB! </a:t>
            </a:r>
            <a:r>
              <a:rPr lang="ru-RU" sz="1400" dirty="0" smtClean="0"/>
              <a:t>Умения </a:t>
            </a:r>
            <a:r>
              <a:rPr lang="ru-RU" sz="1400" dirty="0"/>
              <a:t>и навыки, сложившиеся в начальной школе часто не соответствуют материалу и требованиям средней </a:t>
            </a:r>
            <a:r>
              <a:rPr lang="ru-RU" sz="1400" dirty="0" smtClean="0"/>
              <a:t>школы</a:t>
            </a:r>
            <a:endParaRPr lang="ru-RU" sz="1400" dirty="0"/>
          </a:p>
          <a:p>
            <a:pPr>
              <a:lnSpc>
                <a:spcPct val="90000"/>
              </a:lnSpc>
              <a:buFont typeface="Wingdings" pitchFamily="2" charset="2"/>
              <a:buNone/>
            </a:pPr>
            <a:r>
              <a:rPr lang="ru-RU" sz="1400" b="1" dirty="0">
                <a:solidFill>
                  <a:srgbClr val="00B050"/>
                </a:solidFill>
              </a:rPr>
              <a:t>Целесообразно проводить специальные занятия:</a:t>
            </a:r>
          </a:p>
          <a:p>
            <a:pPr>
              <a:lnSpc>
                <a:spcPct val="90000"/>
              </a:lnSpc>
            </a:pPr>
            <a:r>
              <a:rPr lang="ru-RU" sz="1400" dirty="0"/>
              <a:t>Как слушать учителя;</a:t>
            </a:r>
          </a:p>
          <a:p>
            <a:pPr>
              <a:lnSpc>
                <a:spcPct val="90000"/>
              </a:lnSpc>
            </a:pPr>
            <a:r>
              <a:rPr lang="ru-RU" sz="1400" dirty="0"/>
              <a:t>Как выполнять домашние задания;</a:t>
            </a:r>
          </a:p>
          <a:p>
            <a:pPr>
              <a:lnSpc>
                <a:spcPct val="90000"/>
              </a:lnSpc>
            </a:pPr>
            <a:r>
              <a:rPr lang="ru-RU" sz="1400" dirty="0"/>
              <a:t>За что ставится отметка;</a:t>
            </a:r>
          </a:p>
          <a:p>
            <a:pPr>
              <a:lnSpc>
                <a:spcPct val="90000"/>
              </a:lnSpc>
            </a:pPr>
            <a:r>
              <a:rPr lang="ru-RU" sz="1400" dirty="0"/>
              <a:t>Как проверять свою работу</a:t>
            </a:r>
            <a:r>
              <a:rPr lang="ru-RU" sz="1400" dirty="0" smtClean="0"/>
              <a:t>; </a:t>
            </a:r>
          </a:p>
          <a:p>
            <a:pPr>
              <a:lnSpc>
                <a:spcPct val="90000"/>
              </a:lnSpc>
            </a:pPr>
            <a:r>
              <a:rPr lang="ru-RU" sz="1400" dirty="0" smtClean="0"/>
              <a:t>Как </a:t>
            </a:r>
            <a:r>
              <a:rPr lang="ru-RU" sz="1400" dirty="0"/>
              <a:t>можно учиться на собственных ошибках;</a:t>
            </a:r>
          </a:p>
          <a:p>
            <a:pPr>
              <a:lnSpc>
                <a:spcPct val="90000"/>
              </a:lnSpc>
            </a:pPr>
            <a:r>
              <a:rPr lang="ru-RU" sz="1400" dirty="0"/>
              <a:t>Как подготовиться к контрольной;</a:t>
            </a:r>
          </a:p>
          <a:p>
            <a:pPr>
              <a:lnSpc>
                <a:spcPct val="90000"/>
              </a:lnSpc>
            </a:pPr>
            <a:r>
              <a:rPr lang="ru-RU" sz="1400" dirty="0"/>
              <a:t>Почему иногда не хочется учиться и что с этим делать;</a:t>
            </a:r>
          </a:p>
          <a:p>
            <a:pPr>
              <a:lnSpc>
                <a:spcPct val="90000"/>
              </a:lnSpc>
            </a:pPr>
            <a:r>
              <a:rPr lang="ru-RU" sz="1400" dirty="0"/>
              <a:t>Как лучше узнать, что ты знаешь, а чего не знаешь;</a:t>
            </a:r>
          </a:p>
          <a:p>
            <a:pPr>
              <a:lnSpc>
                <a:spcPct val="90000"/>
              </a:lnSpc>
            </a:pPr>
            <a:r>
              <a:rPr lang="ru-RU" sz="1400" dirty="0"/>
              <a:t>Как лучше запоминать;</a:t>
            </a:r>
          </a:p>
          <a:p>
            <a:pPr>
              <a:lnSpc>
                <a:spcPct val="90000"/>
              </a:lnSpc>
            </a:pPr>
            <a:r>
              <a:rPr lang="ru-RU" sz="1400" dirty="0"/>
              <a:t>Что такое лень;</a:t>
            </a:r>
          </a:p>
          <a:p>
            <a:pPr>
              <a:lnSpc>
                <a:spcPct val="90000"/>
              </a:lnSpc>
            </a:pPr>
            <a:r>
              <a:rPr lang="ru-RU" sz="1400" dirty="0"/>
              <a:t>Как выполнять письменные домашние задания;</a:t>
            </a:r>
          </a:p>
          <a:p>
            <a:pPr>
              <a:lnSpc>
                <a:spcPct val="90000"/>
              </a:lnSpc>
            </a:pPr>
            <a:r>
              <a:rPr lang="ru-RU" sz="1400" dirty="0"/>
              <a:t>Как научиться лучше думать и др.</a:t>
            </a:r>
          </a:p>
        </p:txBody>
      </p:sp>
      <p:sp>
        <p:nvSpPr>
          <p:cNvPr id="4" name="TextBox 3"/>
          <p:cNvSpPr txBox="1"/>
          <p:nvPr/>
        </p:nvSpPr>
        <p:spPr>
          <a:xfrm>
            <a:off x="251520" y="6381328"/>
            <a:ext cx="8712968" cy="615553"/>
          </a:xfrm>
          <a:prstGeom prst="rect">
            <a:avLst/>
          </a:prstGeom>
          <a:noFill/>
        </p:spPr>
        <p:txBody>
          <a:bodyPr wrap="square" rtlCol="0">
            <a:spAutoFit/>
          </a:bodyPr>
          <a:lstStyle/>
          <a:p>
            <a:pPr>
              <a:lnSpc>
                <a:spcPct val="80000"/>
              </a:lnSpc>
            </a:pPr>
            <a:r>
              <a:rPr lang="ru-RU" sz="1000" i="1" dirty="0" smtClean="0"/>
              <a:t>*Источник:  Курс лекций «Методология и технологии обучения», Новикова Галина Викторовна, кандидат психологических наук, доцент, факультет педагогического образования  МГУ им. М.В. Ломоносова</a:t>
            </a:r>
          </a:p>
          <a:p>
            <a:endParaRPr lang="ru-RU" dirty="0"/>
          </a:p>
        </p:txBody>
      </p:sp>
      <p:sp>
        <p:nvSpPr>
          <p:cNvPr id="5" name="TextBox 4"/>
          <p:cNvSpPr txBox="1"/>
          <p:nvPr/>
        </p:nvSpPr>
        <p:spPr>
          <a:xfrm>
            <a:off x="467544" y="1484784"/>
            <a:ext cx="3744416" cy="2800767"/>
          </a:xfrm>
          <a:prstGeom prst="rect">
            <a:avLst/>
          </a:prstGeom>
          <a:noFill/>
        </p:spPr>
        <p:txBody>
          <a:bodyPr wrap="square" rtlCol="0">
            <a:spAutoFit/>
          </a:bodyPr>
          <a:lstStyle/>
          <a:p>
            <a:r>
              <a:rPr lang="ru-RU" sz="1400" dirty="0" smtClean="0"/>
              <a:t>Современный учитель не умеет:</a:t>
            </a:r>
          </a:p>
          <a:p>
            <a:pPr marL="342000" lvl="0" indent="-342000">
              <a:buFont typeface="Arial" pitchFamily="34" charset="0"/>
              <a:buChar char="•"/>
            </a:pPr>
            <a:r>
              <a:rPr lang="ru-RU" sz="1400" dirty="0" smtClean="0"/>
              <a:t>Организовать урок в </a:t>
            </a:r>
            <a:r>
              <a:rPr lang="ru-RU" sz="1400" dirty="0" err="1" smtClean="0"/>
              <a:t>деятельностной</a:t>
            </a:r>
            <a:r>
              <a:rPr lang="ru-RU" sz="1400" dirty="0" smtClean="0"/>
              <a:t> парадигме;</a:t>
            </a:r>
          </a:p>
          <a:p>
            <a:pPr marL="342000" lvl="0" indent="-342000">
              <a:buFont typeface="Arial" pitchFamily="34" charset="0"/>
              <a:buChar char="•"/>
            </a:pPr>
            <a:r>
              <a:rPr lang="ru-RU" sz="1400" dirty="0" smtClean="0"/>
              <a:t>Организовать работу учеников в группах;</a:t>
            </a:r>
          </a:p>
          <a:p>
            <a:pPr marL="342000" lvl="0" indent="-342000">
              <a:buFont typeface="Arial" pitchFamily="34" charset="0"/>
              <a:buChar char="•"/>
            </a:pPr>
            <a:r>
              <a:rPr lang="ru-RU" sz="1400" dirty="0" smtClean="0"/>
              <a:t>Работать с различными категориями детей;</a:t>
            </a:r>
          </a:p>
          <a:p>
            <a:pPr marL="342000" lvl="0" indent="-342000">
              <a:buFont typeface="Arial" pitchFamily="34" charset="0"/>
              <a:buChar char="•"/>
            </a:pPr>
            <a:r>
              <a:rPr lang="ru-RU" sz="1400" dirty="0" smtClean="0"/>
              <a:t>Работать с другими субъектами образовательного процесса: родителями, другими учителями, психологами, управленцами и т.д. </a:t>
            </a:r>
          </a:p>
          <a:p>
            <a:r>
              <a:rPr lang="ru-RU" dirty="0" smtClean="0"/>
              <a:t> </a:t>
            </a:r>
          </a:p>
          <a:p>
            <a:endParaRPr lang="ru-RU" dirty="0"/>
          </a:p>
        </p:txBody>
      </p:sp>
      <p:sp>
        <p:nvSpPr>
          <p:cNvPr id="8" name="Прямоугольник 7"/>
          <p:cNvSpPr/>
          <p:nvPr/>
        </p:nvSpPr>
        <p:spPr>
          <a:xfrm>
            <a:off x="395536" y="4005064"/>
            <a:ext cx="3960440" cy="201622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smtClean="0">
                <a:solidFill>
                  <a:schemeClr val="tx1"/>
                </a:solidFill>
              </a:rPr>
              <a:t>Необходима разработка и внедрение образовательных курсов в рамках базового педагогического образования и программ повышения квалификации учителей средней школы, направленных на расширение их профессиональных компетенций согласно новым стандартам образования современной школы  - ФГОС - </a:t>
            </a:r>
            <a:r>
              <a:rPr lang="en-US" sz="1400" dirty="0" smtClean="0">
                <a:hlinkClick r:id="rId3"/>
              </a:rPr>
              <a:t>https://youtu.be/UJPipAM2ikQ</a:t>
            </a:r>
            <a:r>
              <a:rPr lang="ru-RU" sz="1400" dirty="0" smtClean="0">
                <a:solidFill>
                  <a:schemeClr val="tx1"/>
                </a:solidFill>
              </a:rPr>
              <a:t>    </a:t>
            </a:r>
            <a:endParaRPr lang="ru-RU" sz="1400" dirty="0">
              <a:solidFill>
                <a:schemeClr val="tx1"/>
              </a:solidFill>
            </a:endParaRPr>
          </a:p>
        </p:txBody>
      </p:sp>
      <p:sp>
        <p:nvSpPr>
          <p:cNvPr id="10" name="Прямоугольник 9"/>
          <p:cNvSpPr/>
          <p:nvPr/>
        </p:nvSpPr>
        <p:spPr>
          <a:xfrm>
            <a:off x="467544" y="764704"/>
            <a:ext cx="3744416" cy="738664"/>
          </a:xfrm>
          <a:prstGeom prst="rect">
            <a:avLst/>
          </a:prstGeom>
        </p:spPr>
        <p:txBody>
          <a:bodyPr wrap="square">
            <a:spAutoFit/>
          </a:bodyPr>
          <a:lstStyle/>
          <a:p>
            <a:r>
              <a:rPr lang="ru-RU" sz="1400" b="1" dirty="0" smtClean="0">
                <a:solidFill>
                  <a:srgbClr val="00B050"/>
                </a:solidFill>
              </a:rPr>
              <a:t>В чем выражен низкий уровень профессиональной подготовки педагога сегодня?</a:t>
            </a:r>
            <a:endParaRPr lang="ru-RU" sz="1400" b="1" dirty="0">
              <a:solidFill>
                <a:srgbClr val="00B05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683568" y="1556792"/>
            <a:ext cx="7800975" cy="4772025"/>
          </a:xfrm>
          <a:prstGeom prst="rect">
            <a:avLst/>
          </a:prstGeom>
          <a:noFill/>
          <a:ln w="9525">
            <a:noFill/>
            <a:miter lim="800000"/>
            <a:headEnd/>
            <a:tailEnd/>
          </a:ln>
        </p:spPr>
      </p:pic>
      <p:sp>
        <p:nvSpPr>
          <p:cNvPr id="4" name="TextBox 3"/>
          <p:cNvSpPr txBox="1"/>
          <p:nvPr/>
        </p:nvSpPr>
        <p:spPr>
          <a:xfrm>
            <a:off x="611560" y="332656"/>
            <a:ext cx="4882170" cy="923330"/>
          </a:xfrm>
          <a:prstGeom prst="rect">
            <a:avLst/>
          </a:prstGeom>
          <a:noFill/>
        </p:spPr>
        <p:txBody>
          <a:bodyPr wrap="none" rtlCol="0">
            <a:spAutoFit/>
          </a:bodyPr>
          <a:lstStyle/>
          <a:p>
            <a:r>
              <a:rPr lang="ru-RU" b="1" dirty="0">
                <a:solidFill>
                  <a:srgbClr val="0070C0"/>
                </a:solidFill>
              </a:rPr>
              <a:t>РОССИЙСКАЯ ПРАКТИКА. </a:t>
            </a:r>
          </a:p>
          <a:p>
            <a:r>
              <a:rPr lang="ru-RU" b="1" dirty="0" smtClean="0">
                <a:solidFill>
                  <a:srgbClr val="0070C0"/>
                </a:solidFill>
              </a:rPr>
              <a:t>ОБРАЗОВАТЕЛЬНЫЙ ЦЕНТР «ШКОЛА ГЕРОЕВ». </a:t>
            </a:r>
          </a:p>
          <a:p>
            <a:r>
              <a:rPr lang="ru-RU" b="1" dirty="0" smtClean="0">
                <a:solidFill>
                  <a:srgbClr val="0070C0"/>
                </a:solidFill>
              </a:rPr>
              <a:t>ИНТЕГРАЛЬНАЯ МОДЕЛЬ РАЗВИТИЯ УЧЕНИКА</a:t>
            </a:r>
            <a:endParaRPr lang="ru-RU" b="1" dirty="0">
              <a:solidFill>
                <a:srgbClr val="0070C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51520" y="116632"/>
            <a:ext cx="7056783" cy="923330"/>
          </a:xfrm>
          <a:prstGeom prst="rect">
            <a:avLst/>
          </a:prstGeom>
          <a:noFill/>
        </p:spPr>
        <p:txBody>
          <a:bodyPr wrap="square" rtlCol="0">
            <a:spAutoFit/>
          </a:bodyPr>
          <a:lstStyle/>
          <a:p>
            <a:r>
              <a:rPr lang="ru-RU" b="1" dirty="0" smtClean="0">
                <a:solidFill>
                  <a:srgbClr val="0070C0"/>
                </a:solidFill>
              </a:rPr>
              <a:t>РОССИЙСКАЯ ПРАКТИКА. </a:t>
            </a:r>
          </a:p>
          <a:p>
            <a:r>
              <a:rPr lang="ru-RU" b="1" dirty="0" smtClean="0">
                <a:solidFill>
                  <a:srgbClr val="0070C0"/>
                </a:solidFill>
              </a:rPr>
              <a:t>ОБРАЗОВАТЕЛЬНЫЙ ЦЕНТР «ШКОЛА ГЕРОЕВ».                                                </a:t>
            </a:r>
          </a:p>
          <a:p>
            <a:r>
              <a:rPr lang="ru-RU" b="1" dirty="0" smtClean="0">
                <a:solidFill>
                  <a:srgbClr val="0070C0"/>
                </a:solidFill>
              </a:rPr>
              <a:t>ПОДХОД К КОМПЕТЕНЦИИ «УМЕНИЕ УЧИТЬСЯ»</a:t>
            </a:r>
            <a:endParaRPr lang="ru-RU" b="1" dirty="0">
              <a:solidFill>
                <a:srgbClr val="0070C0"/>
              </a:solidFill>
            </a:endParaRPr>
          </a:p>
        </p:txBody>
      </p:sp>
      <p:sp>
        <p:nvSpPr>
          <p:cNvPr id="10" name="TextBox 9"/>
          <p:cNvSpPr txBox="1"/>
          <p:nvPr/>
        </p:nvSpPr>
        <p:spPr>
          <a:xfrm>
            <a:off x="323528" y="6165304"/>
            <a:ext cx="8496944" cy="523220"/>
          </a:xfrm>
          <a:prstGeom prst="rect">
            <a:avLst/>
          </a:prstGeom>
          <a:noFill/>
        </p:spPr>
        <p:txBody>
          <a:bodyPr wrap="square" rtlCol="0">
            <a:spAutoFit/>
          </a:bodyPr>
          <a:lstStyle/>
          <a:p>
            <a:r>
              <a:rPr lang="en-US" sz="1400" dirty="0" smtClean="0">
                <a:solidFill>
                  <a:srgbClr val="C00000"/>
                </a:solidFill>
              </a:rPr>
              <a:t>NB! </a:t>
            </a:r>
            <a:r>
              <a:rPr lang="ru-RU" sz="1400" dirty="0" smtClean="0">
                <a:solidFill>
                  <a:srgbClr val="C00000"/>
                </a:solidFill>
              </a:rPr>
              <a:t>В Центре «Умение учиться» рассматривается как универсальный навык, а не компетенция.</a:t>
            </a:r>
          </a:p>
          <a:p>
            <a:r>
              <a:rPr lang="ru-RU" sz="1400" dirty="0" smtClean="0">
                <a:solidFill>
                  <a:srgbClr val="C00000"/>
                </a:solidFill>
              </a:rPr>
              <a:t>При этом навыки в ходящие в «УУ» представлены как компетенции</a:t>
            </a:r>
            <a:r>
              <a:rPr lang="en-US" sz="1400" dirty="0" smtClean="0">
                <a:solidFill>
                  <a:srgbClr val="C00000"/>
                </a:solidFill>
              </a:rPr>
              <a:t> (</a:t>
            </a:r>
            <a:r>
              <a:rPr lang="ru-RU" sz="1400" dirty="0" smtClean="0">
                <a:solidFill>
                  <a:srgbClr val="C00000"/>
                </a:solidFill>
              </a:rPr>
              <a:t>ВС).   </a:t>
            </a:r>
            <a:endParaRPr lang="ru-RU" sz="1400" dirty="0">
              <a:solidFill>
                <a:srgbClr val="C00000"/>
              </a:solidFill>
            </a:endParaRPr>
          </a:p>
        </p:txBody>
      </p:sp>
      <p:pic>
        <p:nvPicPr>
          <p:cNvPr id="3079" name="Picture 7"/>
          <p:cNvPicPr>
            <a:picLocks noChangeAspect="1" noChangeArrowheads="1"/>
          </p:cNvPicPr>
          <p:nvPr/>
        </p:nvPicPr>
        <p:blipFill>
          <a:blip r:embed="rId2" cstate="print"/>
          <a:srcRect/>
          <a:stretch>
            <a:fillRect/>
          </a:stretch>
        </p:blipFill>
        <p:spPr bwMode="auto">
          <a:xfrm>
            <a:off x="323528" y="1052736"/>
            <a:ext cx="8424936" cy="5127323"/>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83568" y="1628800"/>
            <a:ext cx="7840894" cy="4732908"/>
          </a:xfrm>
          <a:prstGeom prst="rect">
            <a:avLst/>
          </a:prstGeom>
          <a:noFill/>
          <a:ln w="9525">
            <a:noFill/>
            <a:miter lim="800000"/>
            <a:headEnd/>
            <a:tailEnd/>
          </a:ln>
        </p:spPr>
      </p:pic>
      <p:sp>
        <p:nvSpPr>
          <p:cNvPr id="6" name="TextBox 5"/>
          <p:cNvSpPr txBox="1"/>
          <p:nvPr/>
        </p:nvSpPr>
        <p:spPr>
          <a:xfrm>
            <a:off x="611560" y="332656"/>
            <a:ext cx="4882170" cy="923330"/>
          </a:xfrm>
          <a:prstGeom prst="rect">
            <a:avLst/>
          </a:prstGeom>
          <a:noFill/>
        </p:spPr>
        <p:txBody>
          <a:bodyPr wrap="none" rtlCol="0">
            <a:spAutoFit/>
          </a:bodyPr>
          <a:lstStyle/>
          <a:p>
            <a:r>
              <a:rPr lang="ru-RU" b="1" dirty="0" smtClean="0">
                <a:solidFill>
                  <a:srgbClr val="0070C0"/>
                </a:solidFill>
              </a:rPr>
              <a:t>РОССИЙСКАЯ ПРАКТИКА. </a:t>
            </a:r>
          </a:p>
          <a:p>
            <a:r>
              <a:rPr lang="ru-RU" b="1" dirty="0" smtClean="0">
                <a:solidFill>
                  <a:srgbClr val="0070C0"/>
                </a:solidFill>
              </a:rPr>
              <a:t>ОБРАЗОВАТЕЛЬНЫЙ ЦЕНТР «ШКОЛА ГЕРОЕВ». </a:t>
            </a:r>
          </a:p>
          <a:p>
            <a:r>
              <a:rPr lang="ru-RU" b="1" dirty="0" smtClean="0">
                <a:solidFill>
                  <a:srgbClr val="0070C0"/>
                </a:solidFill>
              </a:rPr>
              <a:t>ТЕКУЩЕЕ СОСТОЯНИЕ</a:t>
            </a:r>
            <a:endParaRPr lang="ru-RU" b="1" dirty="0">
              <a:solidFill>
                <a:srgbClr val="0070C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332656"/>
            <a:ext cx="8208912" cy="369332"/>
          </a:xfrm>
          <a:prstGeom prst="rect">
            <a:avLst/>
          </a:prstGeom>
          <a:noFill/>
        </p:spPr>
        <p:txBody>
          <a:bodyPr wrap="square" rtlCol="0">
            <a:spAutoFit/>
          </a:bodyPr>
          <a:lstStyle/>
          <a:p>
            <a:r>
              <a:rPr lang="ru-RU" b="1" dirty="0" smtClean="0">
                <a:solidFill>
                  <a:srgbClr val="0070C0"/>
                </a:solidFill>
              </a:rPr>
              <a:t>РОССИЙСКАЯ ПРАКТИКА. РЕКОМЕНДАЦИИ</a:t>
            </a:r>
          </a:p>
        </p:txBody>
      </p:sp>
      <p:sp>
        <p:nvSpPr>
          <p:cNvPr id="7" name="TextBox 6"/>
          <p:cNvSpPr txBox="1"/>
          <p:nvPr/>
        </p:nvSpPr>
        <p:spPr>
          <a:xfrm>
            <a:off x="251520" y="302359"/>
            <a:ext cx="8424936" cy="6294993"/>
          </a:xfrm>
          <a:prstGeom prst="rect">
            <a:avLst/>
          </a:prstGeom>
          <a:noFill/>
        </p:spPr>
        <p:txBody>
          <a:bodyPr wrap="square" rtlCol="0">
            <a:spAutoFit/>
          </a:bodyPr>
          <a:lstStyle/>
          <a:p>
            <a:pPr lvl="0"/>
            <a:endParaRPr lang="ru-RU" sz="1400" dirty="0" smtClean="0"/>
          </a:p>
          <a:p>
            <a:pPr lvl="0"/>
            <a:endParaRPr lang="ru-RU" sz="1400" dirty="0"/>
          </a:p>
          <a:p>
            <a:pPr lvl="0"/>
            <a:endParaRPr lang="ru-RU" sz="1400" dirty="0" smtClean="0"/>
          </a:p>
          <a:p>
            <a:pPr marL="342900" indent="-342900">
              <a:buFont typeface="+mj-lt"/>
              <a:buAutoNum type="arabicPeriod"/>
            </a:pPr>
            <a:r>
              <a:rPr lang="ru-RU" sz="1400" dirty="0" smtClean="0"/>
              <a:t>Изучить </a:t>
            </a:r>
            <a:r>
              <a:rPr lang="ru-RU" sz="1400" dirty="0"/>
              <a:t>текущее </a:t>
            </a:r>
            <a:r>
              <a:rPr lang="ru-RU" sz="1400" dirty="0" smtClean="0"/>
              <a:t>положение L2L</a:t>
            </a:r>
            <a:r>
              <a:rPr lang="en-US" sz="1400" dirty="0" smtClean="0"/>
              <a:t>/</a:t>
            </a:r>
            <a:r>
              <a:rPr lang="ru-RU" sz="1400" dirty="0" smtClean="0"/>
              <a:t>УУ </a:t>
            </a:r>
            <a:r>
              <a:rPr lang="ru-RU" sz="1400" dirty="0"/>
              <a:t>в России – историю, практику, подходы, - чтобы определить потенциал для </a:t>
            </a:r>
            <a:r>
              <a:rPr lang="ru-RU" sz="1400" dirty="0" smtClean="0"/>
              <a:t>развития темы (провести качественное исследование как 1-й этап проекта).</a:t>
            </a:r>
          </a:p>
          <a:p>
            <a:pPr marL="342900" lvl="0" indent="-342900">
              <a:buFont typeface="+mj-lt"/>
              <a:buAutoNum type="arabicPeriod"/>
            </a:pPr>
            <a:r>
              <a:rPr lang="ru-RU" sz="1400" dirty="0" smtClean="0"/>
              <a:t>Создать экспертный пул по L2L</a:t>
            </a:r>
            <a:r>
              <a:rPr lang="en-US" sz="1400" dirty="0" smtClean="0"/>
              <a:t>/</a:t>
            </a:r>
            <a:r>
              <a:rPr lang="ru-RU" sz="1400" dirty="0" smtClean="0"/>
              <a:t>УУ, состоящий из ученых и практиков в области педагогики, психологии, социологии, нейрофизиологии и других направлений, который станет опорой для сотрудничества. развития темы, исследований, апробации различных подходов и практик.</a:t>
            </a:r>
          </a:p>
          <a:p>
            <a:pPr marL="342900" lvl="0" indent="-342900">
              <a:buFont typeface="+mj-lt"/>
              <a:buAutoNum type="arabicPeriod"/>
            </a:pPr>
            <a:r>
              <a:rPr lang="ru-RU" sz="1400" dirty="0" smtClean="0"/>
              <a:t>Повысить интерес к теме в обществе через приглашение ведущих российских и международных  экспертов для публичных выступлений в вузах и публичных лекториях (как вариант, возможно создание учебных программ для взрослых или школьников по L2L через канал на </a:t>
            </a:r>
            <a:r>
              <a:rPr lang="en-US" sz="1400" dirty="0" smtClean="0">
                <a:hlinkClick r:id="rId2"/>
              </a:rPr>
              <a:t>www.youtube.ru</a:t>
            </a:r>
            <a:r>
              <a:rPr lang="en-US" sz="1400" dirty="0" smtClean="0"/>
              <a:t> </a:t>
            </a:r>
            <a:r>
              <a:rPr lang="ru-RU" sz="1400" dirty="0" smtClean="0"/>
              <a:t> или другие ресурсы.</a:t>
            </a:r>
          </a:p>
          <a:p>
            <a:pPr marL="342900" lvl="0" indent="-342900">
              <a:buFont typeface="+mj-lt"/>
              <a:buAutoNum type="arabicPeriod"/>
            </a:pPr>
            <a:r>
              <a:rPr lang="ru-RU" sz="1400" dirty="0" smtClean="0"/>
              <a:t>Совместная разработка программы корпоративного обучения L2L</a:t>
            </a:r>
            <a:r>
              <a:rPr lang="en-US" sz="1400" dirty="0" smtClean="0"/>
              <a:t> </a:t>
            </a:r>
            <a:r>
              <a:rPr lang="ru-RU" sz="1400" dirty="0" smtClean="0"/>
              <a:t>для взрослых с  КУ и ее дальнейшее тиражирование</a:t>
            </a:r>
          </a:p>
          <a:p>
            <a:pPr marL="342900" indent="-342900">
              <a:buFont typeface="+mj-lt"/>
              <a:buAutoNum type="arabicPeriod"/>
            </a:pPr>
            <a:r>
              <a:rPr lang="ru-RU" sz="1400" b="1" dirty="0" smtClean="0"/>
              <a:t>Выбрать стратегические цели: </a:t>
            </a:r>
          </a:p>
          <a:p>
            <a:pPr>
              <a:buFont typeface="Wingdings" pitchFamily="2" charset="2"/>
              <a:buChar char="ü"/>
            </a:pPr>
            <a:r>
              <a:rPr lang="ru-RU" sz="1400" dirty="0" smtClean="0"/>
              <a:t>Стать интеллектуальным драйвером для развития LEARNING-TO-LEARN в России, синтезировать имеющиеся в стране знания и опыт в национальную научно-исследовательскую  школу и содействовать ее интеграции в международный образовательный </a:t>
            </a:r>
            <a:r>
              <a:rPr lang="ru-RU" sz="1400" dirty="0" err="1" smtClean="0"/>
              <a:t>мейнстрим</a:t>
            </a:r>
            <a:r>
              <a:rPr lang="ru-RU" sz="1400" dirty="0" smtClean="0"/>
              <a:t>.  </a:t>
            </a:r>
          </a:p>
          <a:p>
            <a:pPr>
              <a:buFont typeface="Wingdings" pitchFamily="2" charset="2"/>
              <a:buChar char="ü"/>
            </a:pPr>
            <a:r>
              <a:rPr lang="ru-RU" sz="1400" dirty="0" smtClean="0"/>
              <a:t>Создать образовательное пространство для приобретения гражданами ключевой компетенции </a:t>
            </a:r>
            <a:r>
              <a:rPr lang="en-US" sz="1400" dirty="0" smtClean="0"/>
              <a:t>XXI </a:t>
            </a:r>
            <a:r>
              <a:rPr lang="ru-RU" sz="1400" dirty="0" smtClean="0"/>
              <a:t>века в России, повышающей возможности для самореализации и социального благополучия в современном мире –через поддержку </a:t>
            </a:r>
            <a:r>
              <a:rPr lang="ru-RU" sz="1400" dirty="0" err="1" smtClean="0"/>
              <a:t>онлайн</a:t>
            </a:r>
            <a:r>
              <a:rPr lang="ru-RU" sz="1400" dirty="0" smtClean="0"/>
              <a:t> и </a:t>
            </a:r>
            <a:r>
              <a:rPr lang="ru-RU" sz="1400" dirty="0" err="1" smtClean="0"/>
              <a:t>оффлайн</a:t>
            </a:r>
            <a:r>
              <a:rPr lang="ru-RU" sz="1400" dirty="0" smtClean="0"/>
              <a:t> курсов, тренингов, педагогов, </a:t>
            </a:r>
            <a:r>
              <a:rPr lang="ru-RU" sz="1400" dirty="0" err="1" smtClean="0"/>
              <a:t>тьюторов</a:t>
            </a:r>
            <a:r>
              <a:rPr lang="ru-RU" sz="1400" dirty="0" smtClean="0"/>
              <a:t> по индивидуальным программам обучения, школ, вузов, профессиональной экспертизы, методов тестирования (целевые группы – дошкольники, школьники, родители, педагоги,  трудоспособные граждане)</a:t>
            </a:r>
          </a:p>
          <a:p>
            <a:pPr>
              <a:buFont typeface="Wingdings" pitchFamily="2" charset="2"/>
              <a:buChar char="ü"/>
            </a:pPr>
            <a:r>
              <a:rPr lang="ru-RU" sz="1400" dirty="0" smtClean="0"/>
              <a:t> Содействовать когнитивному прорыву России: поддержка системных </a:t>
            </a:r>
            <a:r>
              <a:rPr lang="ru-RU" sz="1400" dirty="0" err="1" smtClean="0"/>
              <a:t>ИКТ-решений</a:t>
            </a:r>
            <a:r>
              <a:rPr lang="ru-RU" sz="1400" dirty="0" smtClean="0"/>
              <a:t> для создания виртуальных учителей, электронной биржи талантов и возможностей, формированию личных образовательных траекторий, «фитнессов для мозга» (тренажеров ресурсных состояний, </a:t>
            </a:r>
            <a:r>
              <a:rPr lang="ru-RU" sz="1400" dirty="0" err="1" smtClean="0"/>
              <a:t>сенсориумов</a:t>
            </a:r>
            <a:r>
              <a:rPr lang="ru-RU" sz="1400" dirty="0" smtClean="0"/>
              <a:t>, телесных и </a:t>
            </a:r>
            <a:r>
              <a:rPr lang="ru-RU" sz="1400" dirty="0" err="1" smtClean="0"/>
              <a:t>нейро-интерфейсов</a:t>
            </a:r>
            <a:r>
              <a:rPr lang="ru-RU" sz="1400" dirty="0" smtClean="0"/>
              <a:t> для развития когнитивных навыков), виртуальных миров для игры и обучения, а также подготовки специалистов этого профиля.</a:t>
            </a:r>
            <a:endParaRPr lang="ru-RU" sz="1400" dirty="0"/>
          </a:p>
          <a:p>
            <a:endParaRPr lang="ru-RU" sz="1400"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Таблица 4"/>
          <p:cNvGraphicFramePr>
            <a:graphicFrameLocks noGrp="1"/>
          </p:cNvGraphicFramePr>
          <p:nvPr/>
        </p:nvGraphicFramePr>
        <p:xfrm>
          <a:off x="323528" y="1268760"/>
          <a:ext cx="8496944" cy="3992880"/>
        </p:xfrm>
        <a:graphic>
          <a:graphicData uri="http://schemas.openxmlformats.org/drawingml/2006/table">
            <a:tbl>
              <a:tblPr firstRow="1" bandRow="1">
                <a:tableStyleId>{5C22544A-7EE6-4342-B048-85BDC9FD1C3A}</a:tableStyleId>
              </a:tblPr>
              <a:tblGrid>
                <a:gridCol w="7661009">
                  <a:extLst>
                    <a:ext uri="{9D8B030D-6E8A-4147-A177-3AD203B41FA5}">
                      <a16:colId xmlns:a16="http://schemas.microsoft.com/office/drawing/2014/main" val="20000"/>
                    </a:ext>
                  </a:extLst>
                </a:gridCol>
                <a:gridCol w="835935">
                  <a:extLst>
                    <a:ext uri="{9D8B030D-6E8A-4147-A177-3AD203B41FA5}">
                      <a16:colId xmlns:a16="http://schemas.microsoft.com/office/drawing/2014/main" val="20001"/>
                    </a:ext>
                  </a:extLst>
                </a:gridCol>
              </a:tblGrid>
              <a:tr h="370840">
                <a:tc>
                  <a:txBody>
                    <a:bodyPr/>
                    <a:lstStyle/>
                    <a:p>
                      <a:r>
                        <a:rPr lang="ru-RU" sz="1400" b="0" dirty="0" smtClean="0">
                          <a:solidFill>
                            <a:srgbClr val="0070C0"/>
                          </a:solidFill>
                        </a:rPr>
                        <a:t>ПОСТОЯННОЕ ОБРАЗОВАНИЕ КАК ПОДДЕРЖКА ЛИЧНОГО РАЗВИТИЯ И СОЦИАЛЬНОГО БЛАГОПОЛУЧИЯ</a:t>
                      </a:r>
                    </a:p>
                    <a:p>
                      <a:r>
                        <a:rPr lang="ru-RU" sz="1400" b="0" dirty="0" smtClean="0">
                          <a:solidFill>
                            <a:srgbClr val="0070C0"/>
                          </a:solidFill>
                        </a:rPr>
                        <a:t>ИНДИВИДУАЛЬНЫЕ СПОСОБНОСТИ  К ОБУЧЕНИЮ</a:t>
                      </a:r>
                    </a:p>
                    <a:p>
                      <a:r>
                        <a:rPr lang="ru-RU" sz="1400" b="0" dirty="0" smtClean="0">
                          <a:solidFill>
                            <a:srgbClr val="0070C0"/>
                          </a:solidFill>
                        </a:rPr>
                        <a:t>ТРИ СПОРНЫХ ВОПРОСА В ПОДХОДАХ К РАЗВИТИЮ ЧЕЛОВЕКА И  ЕГО СПОСОБНОСТИ УЧИТЬСЯ </a:t>
                      </a:r>
                    </a:p>
                    <a:p>
                      <a:r>
                        <a:rPr lang="ru-RU" sz="1400" b="0" dirty="0" smtClean="0">
                          <a:solidFill>
                            <a:srgbClr val="0070C0"/>
                          </a:solidFill>
                        </a:rPr>
                        <a:t>УМЕНИЕ УЧИТЬСЯ. МЕЖДУНАРОДНЫЕ ПЕРСПЕКТИВЫ –  ОТ ТЕОРИИ К ПРАКТИКЕ</a:t>
                      </a:r>
                    </a:p>
                    <a:p>
                      <a:r>
                        <a:rPr lang="ru-RU" sz="1400" b="0" dirty="0" smtClean="0">
                          <a:solidFill>
                            <a:srgbClr val="0070C0"/>
                          </a:solidFill>
                        </a:rPr>
                        <a:t>УМЕНИЕ УЧИТЬСЯ – КОМПОНЕНТЫ И ИХ ВЗАИМОСВЯЗИ</a:t>
                      </a:r>
                    </a:p>
                    <a:p>
                      <a:r>
                        <a:rPr lang="ru-RU" sz="1400" b="0" dirty="0" smtClean="0">
                          <a:solidFill>
                            <a:srgbClr val="0070C0"/>
                          </a:solidFill>
                        </a:rPr>
                        <a:t>РАБОЧАЯ МОДЕЛЬ КОМПЕТЕНЦИИ «УМЕНИЯ УЧИТЬСЯ»</a:t>
                      </a:r>
                    </a:p>
                    <a:p>
                      <a:r>
                        <a:rPr lang="ru-RU" sz="1400" b="0" dirty="0" smtClean="0">
                          <a:solidFill>
                            <a:srgbClr val="0070C0"/>
                          </a:solidFill>
                        </a:rPr>
                        <a:t>КОНЦЕПЦИЯ </a:t>
                      </a:r>
                      <a:r>
                        <a:rPr lang="en-US" sz="1400" b="0" dirty="0" smtClean="0">
                          <a:solidFill>
                            <a:srgbClr val="0070C0"/>
                          </a:solidFill>
                        </a:rPr>
                        <a:t>LEARNING-TO-LEARN</a:t>
                      </a:r>
                      <a:r>
                        <a:rPr lang="ru-RU" sz="1400" b="0" dirty="0" smtClean="0">
                          <a:solidFill>
                            <a:srgbClr val="0070C0"/>
                          </a:solidFill>
                        </a:rPr>
                        <a:t> В ФИНЛЯНДИИ</a:t>
                      </a:r>
                    </a:p>
                    <a:p>
                      <a:pPr lvl="0"/>
                      <a:r>
                        <a:rPr lang="ru-RU" sz="1400" b="0" dirty="0" smtClean="0">
                          <a:solidFill>
                            <a:srgbClr val="0070C0"/>
                          </a:solidFill>
                        </a:rPr>
                        <a:t>ДРУГИЕ МОДЕЛИ И ПОДХОДЫ </a:t>
                      </a:r>
                      <a:r>
                        <a:rPr lang="en-US" sz="1400" b="0" dirty="0" smtClean="0">
                          <a:solidFill>
                            <a:srgbClr val="0070C0"/>
                          </a:solidFill>
                        </a:rPr>
                        <a:t>LEARNING-TO-LEARN</a:t>
                      </a:r>
                      <a:endParaRPr lang="ru-RU" sz="1400" b="0" dirty="0" smtClean="0">
                        <a:solidFill>
                          <a:srgbClr val="0070C0"/>
                        </a:solidFill>
                      </a:endParaRPr>
                    </a:p>
                    <a:p>
                      <a:pPr lvl="0"/>
                      <a:r>
                        <a:rPr lang="ru-RU" sz="1400" b="0" dirty="0" smtClean="0">
                          <a:solidFill>
                            <a:srgbClr val="0070C0"/>
                          </a:solidFill>
                          <a:latin typeface="+mn-lt"/>
                          <a:ea typeface="+mn-ea"/>
                          <a:cs typeface="+mn-cs"/>
                        </a:rPr>
                        <a:t>УМЕНИЕ УЧИТЬСЯ КАК КЛЮЧ К РАЗВИТИЮ ПЕРСОНАЛА</a:t>
                      </a:r>
                    </a:p>
                    <a:p>
                      <a:pPr lvl="0"/>
                      <a:r>
                        <a:rPr lang="en-US" sz="1400" b="0" dirty="0" smtClean="0">
                          <a:solidFill>
                            <a:srgbClr val="0070C0"/>
                          </a:solidFill>
                        </a:rPr>
                        <a:t>LEARNING-TO-LEARN</a:t>
                      </a:r>
                      <a:r>
                        <a:rPr lang="ru-RU" sz="1400" b="0" dirty="0" smtClean="0">
                          <a:solidFill>
                            <a:srgbClr val="0070C0"/>
                          </a:solidFill>
                        </a:rPr>
                        <a:t> КАК КЛЮЧЕВАЯ КОМПЕТЕНЦИЯ  КОНЦЕПЦИИ </a:t>
                      </a:r>
                      <a:r>
                        <a:rPr lang="en-US" sz="1400" b="0" dirty="0" smtClean="0">
                          <a:solidFill>
                            <a:srgbClr val="0070C0"/>
                          </a:solidFill>
                        </a:rPr>
                        <a:t>“LIFELONG LEARNING</a:t>
                      </a:r>
                      <a:r>
                        <a:rPr lang="ru-RU" sz="1400" b="0" dirty="0" smtClean="0">
                          <a:solidFill>
                            <a:srgbClr val="0070C0"/>
                          </a:solidFill>
                        </a:rPr>
                        <a:t>» ЕВРОСОЮЗА</a:t>
                      </a:r>
                    </a:p>
                    <a:p>
                      <a:pPr lvl="0"/>
                      <a:r>
                        <a:rPr lang="ru-RU" sz="1400" b="0" dirty="0" smtClean="0">
                          <a:solidFill>
                            <a:srgbClr val="0070C0"/>
                          </a:solidFill>
                        </a:rPr>
                        <a:t>РОССИЙСКАЯ ПРАКТИКА. УМЕНИЕ УЧИТЬСЯ КАК УЧЕБНАЯ САМОСТОЯТЕЛЬНОСТЬ</a:t>
                      </a:r>
                    </a:p>
                    <a:p>
                      <a:pPr lvl="0"/>
                      <a:r>
                        <a:rPr lang="ru-RU" sz="1400" b="0" kern="1200" dirty="0" smtClean="0">
                          <a:solidFill>
                            <a:srgbClr val="0070C0"/>
                          </a:solidFill>
                          <a:latin typeface="+mn-lt"/>
                          <a:ea typeface="+mn-ea"/>
                          <a:cs typeface="+mn-cs"/>
                        </a:rPr>
                        <a:t>РОССИЙСКАЯ ПРАКТИКА. ПЕДАГОГИЧЕСКИЕ СИСТЕМЫ ОБУЧЕНИЯ МЛАДШИХ ШКОЛЬНИКОВ</a:t>
                      </a:r>
                    </a:p>
                    <a:p>
                      <a:r>
                        <a:rPr lang="ru-RU" sz="1400" b="0" kern="1200" dirty="0" smtClean="0">
                          <a:solidFill>
                            <a:srgbClr val="0070C0"/>
                          </a:solidFill>
                          <a:latin typeface="+mn-lt"/>
                          <a:ea typeface="+mn-ea"/>
                          <a:cs typeface="+mn-cs"/>
                        </a:rPr>
                        <a:t>РОССИЙСКАЯ ПРАКТИКА. ФОРМИРОВАНИЕ УМЕНИЯ УЧИТЬСЯ В СРЕДНЕЙ ШКОЛЕ</a:t>
                      </a:r>
                    </a:p>
                    <a:p>
                      <a:r>
                        <a:rPr lang="ru-RU" sz="1400" b="0" dirty="0" smtClean="0">
                          <a:solidFill>
                            <a:srgbClr val="0070C0"/>
                          </a:solidFill>
                        </a:rPr>
                        <a:t>РОССИЙСКАЯ ПРАКТИКА. ОБРАЗОВАТЕЛЬНЫЙ ЦЕНТР «ШКОЛА ГЕРОЕВ»</a:t>
                      </a:r>
                    </a:p>
                    <a:p>
                      <a:r>
                        <a:rPr lang="ru-RU" sz="1400" b="0" dirty="0" smtClean="0">
                          <a:solidFill>
                            <a:srgbClr val="0070C0"/>
                          </a:solidFill>
                        </a:rPr>
                        <a:t>РЕКОМЕНДАЦИИ</a:t>
                      </a:r>
                    </a:p>
                    <a:p>
                      <a:endParaRPr lang="ru-RU" b="0" dirty="0"/>
                    </a:p>
                  </a:txBody>
                  <a:tcPr>
                    <a:solidFill>
                      <a:schemeClr val="bg1"/>
                    </a:solidFill>
                  </a:tcPr>
                </a:tc>
                <a:tc>
                  <a:txBody>
                    <a:bodyPr/>
                    <a:lstStyle/>
                    <a:p>
                      <a:r>
                        <a:rPr lang="ru-RU" sz="1400" b="0" dirty="0" smtClean="0"/>
                        <a:t>44</a:t>
                      </a:r>
                    </a:p>
                    <a:p>
                      <a:pPr algn="ctr"/>
                      <a:r>
                        <a:rPr lang="ru-RU" sz="1400" b="0" dirty="0" smtClean="0">
                          <a:solidFill>
                            <a:schemeClr val="tx1"/>
                          </a:solidFill>
                        </a:rPr>
                        <a:t>4</a:t>
                      </a:r>
                    </a:p>
                    <a:p>
                      <a:pPr algn="ctr"/>
                      <a:r>
                        <a:rPr lang="ru-RU" sz="1400" b="0" dirty="0" smtClean="0">
                          <a:solidFill>
                            <a:schemeClr val="tx1"/>
                          </a:solidFill>
                        </a:rPr>
                        <a:t>5</a:t>
                      </a:r>
                    </a:p>
                    <a:p>
                      <a:pPr algn="ctr"/>
                      <a:r>
                        <a:rPr lang="ru-RU" sz="1400" b="0" dirty="0" smtClean="0">
                          <a:solidFill>
                            <a:schemeClr val="tx1"/>
                          </a:solidFill>
                        </a:rPr>
                        <a:t>6</a:t>
                      </a:r>
                    </a:p>
                    <a:p>
                      <a:pPr algn="ctr"/>
                      <a:r>
                        <a:rPr lang="ru-RU" sz="1400" b="0" dirty="0" smtClean="0">
                          <a:solidFill>
                            <a:schemeClr val="tx1"/>
                          </a:solidFill>
                        </a:rPr>
                        <a:t>7</a:t>
                      </a:r>
                    </a:p>
                    <a:p>
                      <a:pPr algn="ctr"/>
                      <a:r>
                        <a:rPr lang="ru-RU" sz="1400" b="0" dirty="0" smtClean="0">
                          <a:solidFill>
                            <a:schemeClr val="tx1"/>
                          </a:solidFill>
                        </a:rPr>
                        <a:t>8</a:t>
                      </a:r>
                    </a:p>
                    <a:p>
                      <a:pPr algn="ctr"/>
                      <a:r>
                        <a:rPr lang="ru-RU" sz="1400" b="0" dirty="0" smtClean="0">
                          <a:solidFill>
                            <a:schemeClr val="tx1"/>
                          </a:solidFill>
                        </a:rPr>
                        <a:t>9-13</a:t>
                      </a:r>
                    </a:p>
                    <a:p>
                      <a:pPr algn="ctr"/>
                      <a:r>
                        <a:rPr lang="ru-RU" sz="1400" b="0" dirty="0" smtClean="0">
                          <a:solidFill>
                            <a:schemeClr val="tx1"/>
                          </a:solidFill>
                        </a:rPr>
                        <a:t>14</a:t>
                      </a:r>
                    </a:p>
                    <a:p>
                      <a:pPr algn="ctr"/>
                      <a:r>
                        <a:rPr lang="ru-RU" sz="1400" b="0" dirty="0" smtClean="0">
                          <a:solidFill>
                            <a:schemeClr val="tx1"/>
                          </a:solidFill>
                        </a:rPr>
                        <a:t>15</a:t>
                      </a:r>
                    </a:p>
                    <a:p>
                      <a:pPr algn="ctr"/>
                      <a:r>
                        <a:rPr lang="ru-RU" sz="1400" b="0" dirty="0" smtClean="0">
                          <a:solidFill>
                            <a:schemeClr val="tx1"/>
                          </a:solidFill>
                        </a:rPr>
                        <a:t>16</a:t>
                      </a:r>
                    </a:p>
                    <a:p>
                      <a:pPr algn="ctr"/>
                      <a:r>
                        <a:rPr lang="ru-RU" sz="1400" b="0" dirty="0" smtClean="0">
                          <a:solidFill>
                            <a:schemeClr val="tx1"/>
                          </a:solidFill>
                        </a:rPr>
                        <a:t>17-</a:t>
                      </a:r>
                    </a:p>
                    <a:p>
                      <a:pPr algn="ctr"/>
                      <a:r>
                        <a:rPr lang="ru-RU" sz="1400" b="0" dirty="0" smtClean="0">
                          <a:solidFill>
                            <a:schemeClr val="tx1"/>
                          </a:solidFill>
                        </a:rPr>
                        <a:t>18</a:t>
                      </a:r>
                    </a:p>
                    <a:p>
                      <a:pPr algn="ctr"/>
                      <a:r>
                        <a:rPr lang="ru-RU" sz="1400" b="0" dirty="0" smtClean="0">
                          <a:solidFill>
                            <a:schemeClr val="tx1"/>
                          </a:solidFill>
                        </a:rPr>
                        <a:t>19</a:t>
                      </a:r>
                    </a:p>
                    <a:p>
                      <a:pPr algn="ctr"/>
                      <a:r>
                        <a:rPr lang="ru-RU" sz="1400" b="0" dirty="0" smtClean="0">
                          <a:solidFill>
                            <a:schemeClr val="tx1"/>
                          </a:solidFill>
                        </a:rPr>
                        <a:t>20</a:t>
                      </a:r>
                    </a:p>
                    <a:p>
                      <a:pPr algn="ctr"/>
                      <a:r>
                        <a:rPr lang="ru-RU" sz="1400" b="0" dirty="0" smtClean="0">
                          <a:solidFill>
                            <a:schemeClr val="tx1"/>
                          </a:solidFill>
                        </a:rPr>
                        <a:t>21</a:t>
                      </a:r>
                    </a:p>
                    <a:p>
                      <a:pPr algn="ctr"/>
                      <a:r>
                        <a:rPr lang="ru-RU" sz="1400" b="0" dirty="0" smtClean="0">
                          <a:solidFill>
                            <a:schemeClr val="tx1"/>
                          </a:solidFill>
                        </a:rPr>
                        <a:t>22-24</a:t>
                      </a:r>
                    </a:p>
                    <a:p>
                      <a:pPr algn="ctr"/>
                      <a:r>
                        <a:rPr lang="ru-RU" sz="1400" b="0" dirty="0" smtClean="0">
                          <a:solidFill>
                            <a:schemeClr val="tx1"/>
                          </a:solidFill>
                        </a:rPr>
                        <a:t>25</a:t>
                      </a:r>
                      <a:endParaRPr lang="ru-RU" sz="1400" b="0" dirty="0"/>
                    </a:p>
                  </a:txBody>
                  <a:tcPr>
                    <a:solidFill>
                      <a:schemeClr val="bg1"/>
                    </a:solidFill>
                  </a:tcPr>
                </a:tc>
                <a:extLst>
                  <a:ext uri="{0D108BD9-81ED-4DB2-BD59-A6C34878D82A}">
                    <a16:rowId xmlns:a16="http://schemas.microsoft.com/office/drawing/2014/main" val="10000"/>
                  </a:ext>
                </a:extLst>
              </a:tr>
            </a:tbl>
          </a:graphicData>
        </a:graphic>
      </p:graphicFrame>
      <p:sp>
        <p:nvSpPr>
          <p:cNvPr id="6" name="TextBox 5"/>
          <p:cNvSpPr txBox="1"/>
          <p:nvPr/>
        </p:nvSpPr>
        <p:spPr>
          <a:xfrm>
            <a:off x="467544" y="620688"/>
            <a:ext cx="2304256" cy="369332"/>
          </a:xfrm>
          <a:prstGeom prst="rect">
            <a:avLst/>
          </a:prstGeom>
          <a:noFill/>
        </p:spPr>
        <p:txBody>
          <a:bodyPr wrap="square" rtlCol="0">
            <a:spAutoFit/>
          </a:bodyPr>
          <a:lstStyle/>
          <a:p>
            <a:r>
              <a:rPr lang="ru-RU" b="1" dirty="0" smtClean="0"/>
              <a:t>СОДЕРЖАНИЕ</a:t>
            </a:r>
            <a:endParaRPr lang="ru-RU"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11B96E33-065E-4F19-8EA9-06EB6ECE8FDD}" type="slidenum">
              <a:rPr lang="ru-RU" smtClean="0"/>
              <a:pPr/>
              <a:t>4</a:t>
            </a:fld>
            <a:endParaRPr lang="ru-RU"/>
          </a:p>
        </p:txBody>
      </p:sp>
      <p:pic>
        <p:nvPicPr>
          <p:cNvPr id="5122" name="Picture 2"/>
          <p:cNvPicPr>
            <a:picLocks noChangeAspect="1" noChangeArrowheads="1"/>
          </p:cNvPicPr>
          <p:nvPr/>
        </p:nvPicPr>
        <p:blipFill>
          <a:blip r:embed="rId2" cstate="print"/>
          <a:srcRect/>
          <a:stretch>
            <a:fillRect/>
          </a:stretch>
        </p:blipFill>
        <p:spPr bwMode="auto">
          <a:xfrm>
            <a:off x="251520" y="116632"/>
            <a:ext cx="4032448" cy="639804"/>
          </a:xfrm>
          <a:prstGeom prst="rect">
            <a:avLst/>
          </a:prstGeom>
          <a:noFill/>
          <a:ln w="9525">
            <a:noFill/>
            <a:miter lim="800000"/>
            <a:headEnd/>
            <a:tailEnd/>
          </a:ln>
        </p:spPr>
      </p:pic>
      <p:pic>
        <p:nvPicPr>
          <p:cNvPr id="5124" name="Picture 4"/>
          <p:cNvPicPr>
            <a:picLocks noChangeAspect="1" noChangeArrowheads="1"/>
          </p:cNvPicPr>
          <p:nvPr/>
        </p:nvPicPr>
        <p:blipFill>
          <a:blip r:embed="rId3" cstate="print"/>
          <a:srcRect/>
          <a:stretch>
            <a:fillRect/>
          </a:stretch>
        </p:blipFill>
        <p:spPr bwMode="auto">
          <a:xfrm>
            <a:off x="4283968" y="332656"/>
            <a:ext cx="4668768" cy="3168352"/>
          </a:xfrm>
          <a:prstGeom prst="rect">
            <a:avLst/>
          </a:prstGeom>
          <a:noFill/>
          <a:ln w="9525">
            <a:noFill/>
            <a:miter lim="800000"/>
            <a:headEnd/>
            <a:tailEnd/>
          </a:ln>
        </p:spPr>
      </p:pic>
      <p:pic>
        <p:nvPicPr>
          <p:cNvPr id="5126" name="Picture 6"/>
          <p:cNvPicPr>
            <a:picLocks noChangeAspect="1" noChangeArrowheads="1"/>
          </p:cNvPicPr>
          <p:nvPr/>
        </p:nvPicPr>
        <p:blipFill>
          <a:blip r:embed="rId4" cstate="print"/>
          <a:srcRect/>
          <a:stretch>
            <a:fillRect/>
          </a:stretch>
        </p:blipFill>
        <p:spPr bwMode="auto">
          <a:xfrm>
            <a:off x="467544" y="692696"/>
            <a:ext cx="1253078" cy="792088"/>
          </a:xfrm>
          <a:prstGeom prst="rect">
            <a:avLst/>
          </a:prstGeom>
          <a:noFill/>
          <a:ln w="9525">
            <a:noFill/>
            <a:miter lim="800000"/>
            <a:headEnd/>
            <a:tailEnd/>
          </a:ln>
        </p:spPr>
      </p:pic>
      <p:sp>
        <p:nvSpPr>
          <p:cNvPr id="11" name="TextBox 10"/>
          <p:cNvSpPr txBox="1"/>
          <p:nvPr/>
        </p:nvSpPr>
        <p:spPr>
          <a:xfrm>
            <a:off x="395536" y="1916832"/>
            <a:ext cx="4320480" cy="923330"/>
          </a:xfrm>
          <a:prstGeom prst="rect">
            <a:avLst/>
          </a:prstGeom>
          <a:noFill/>
        </p:spPr>
        <p:txBody>
          <a:bodyPr wrap="square" rtlCol="0">
            <a:spAutoFit/>
          </a:bodyPr>
          <a:lstStyle/>
          <a:p>
            <a:r>
              <a:rPr lang="ru-RU" b="1" dirty="0" smtClean="0">
                <a:solidFill>
                  <a:srgbClr val="0070C0"/>
                </a:solidFill>
              </a:rPr>
              <a:t>ПОСТОЯННОЕ ОБРАЗОВАНИЕ                                                        КАК ПОДДЕРЖКА ЛИЧНОГО РАЗВИТИЯ И СОЦИАЛЬНОГО БЛАГОПОЛУЧИЯ</a:t>
            </a:r>
            <a:endParaRPr lang="ru-RU" b="1" dirty="0">
              <a:solidFill>
                <a:srgbClr val="0070C0"/>
              </a:solidFill>
            </a:endParaRPr>
          </a:p>
        </p:txBody>
      </p:sp>
      <p:pic>
        <p:nvPicPr>
          <p:cNvPr id="5127" name="Picture 7"/>
          <p:cNvPicPr>
            <a:picLocks noChangeAspect="1" noChangeArrowheads="1"/>
          </p:cNvPicPr>
          <p:nvPr/>
        </p:nvPicPr>
        <p:blipFill>
          <a:blip r:embed="rId5" cstate="print"/>
          <a:srcRect/>
          <a:stretch>
            <a:fillRect/>
          </a:stretch>
        </p:blipFill>
        <p:spPr bwMode="auto">
          <a:xfrm>
            <a:off x="251520" y="3573016"/>
            <a:ext cx="5225233" cy="2973710"/>
          </a:xfrm>
          <a:prstGeom prst="rect">
            <a:avLst/>
          </a:prstGeom>
          <a:noFill/>
          <a:ln w="9525">
            <a:noFill/>
            <a:miter lim="800000"/>
            <a:headEnd/>
            <a:tailEnd/>
          </a:ln>
        </p:spPr>
      </p:pic>
      <p:sp>
        <p:nvSpPr>
          <p:cNvPr id="17" name="TextBox 16"/>
          <p:cNvSpPr txBox="1"/>
          <p:nvPr/>
        </p:nvSpPr>
        <p:spPr>
          <a:xfrm>
            <a:off x="5652120" y="3933056"/>
            <a:ext cx="3240360" cy="2308324"/>
          </a:xfrm>
          <a:prstGeom prst="rect">
            <a:avLst/>
          </a:prstGeom>
          <a:noFill/>
        </p:spPr>
        <p:txBody>
          <a:bodyPr wrap="square" rtlCol="0">
            <a:spAutoFit/>
          </a:bodyPr>
          <a:lstStyle/>
          <a:p>
            <a:r>
              <a:rPr lang="ru-RU" b="1" dirty="0">
                <a:solidFill>
                  <a:srgbClr val="0070C0"/>
                </a:solidFill>
              </a:rPr>
              <a:t>Умение учиться становится решающим фактором для самореализации в современном </a:t>
            </a:r>
            <a:r>
              <a:rPr lang="ru-RU" b="1" dirty="0" smtClean="0">
                <a:solidFill>
                  <a:srgbClr val="0070C0"/>
                </a:solidFill>
              </a:rPr>
              <a:t>мире, и развитие этой важнейшей для </a:t>
            </a:r>
            <a:r>
              <a:rPr lang="en-US" b="1" dirty="0" smtClean="0">
                <a:solidFill>
                  <a:srgbClr val="0070C0"/>
                </a:solidFill>
              </a:rPr>
              <a:t>XXI </a:t>
            </a:r>
            <a:r>
              <a:rPr lang="ru-RU" b="1" dirty="0" smtClean="0">
                <a:solidFill>
                  <a:srgbClr val="0070C0"/>
                </a:solidFill>
              </a:rPr>
              <a:t>века компетенции  начинается с утробы матери и продолжается всю жизнь</a:t>
            </a:r>
            <a:endParaRPr lang="ru-RU" b="1" dirty="0">
              <a:solidFill>
                <a:srgbClr val="0070C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bwMode="auto">
          <a:xfrm>
            <a:off x="2339752" y="836712"/>
            <a:ext cx="1872208" cy="691200"/>
          </a:xfrm>
          <a:prstGeom prst="rect">
            <a:avLst/>
          </a:prstGeom>
          <a:solidFill>
            <a:srgbClr val="9FE6FF"/>
          </a:solidFill>
          <a:ln w="9525" cap="flat" cmpd="sng" algn="ctr">
            <a:solidFill>
              <a:srgbClr val="0070C0"/>
            </a:solid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45000"/>
            </a:pPr>
            <a:endParaRPr lang="ru-RU" sz="1600" b="1" dirty="0">
              <a:latin typeface="Arial" charset="0"/>
              <a:cs typeface="Lucida Sans Unicode" charset="0"/>
            </a:endParaRPr>
          </a:p>
        </p:txBody>
      </p:sp>
      <p:sp>
        <p:nvSpPr>
          <p:cNvPr id="9" name="Прямоугольник 8"/>
          <p:cNvSpPr/>
          <p:nvPr/>
        </p:nvSpPr>
        <p:spPr bwMode="auto">
          <a:xfrm>
            <a:off x="323528" y="836712"/>
            <a:ext cx="1894207" cy="691198"/>
          </a:xfrm>
          <a:prstGeom prst="rect">
            <a:avLst/>
          </a:prstGeom>
          <a:solidFill>
            <a:srgbClr val="9FE6FF"/>
          </a:solidFill>
          <a:ln w="9525" cap="flat" cmpd="sng" algn="ctr">
            <a:solidFill>
              <a:srgbClr val="0070C0"/>
            </a:solid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45000"/>
            </a:pPr>
            <a:endParaRPr lang="ru-RU" sz="1600" b="1" dirty="0">
              <a:latin typeface="Arial" charset="0"/>
              <a:cs typeface="Lucida Sans Unicode" charset="0"/>
            </a:endParaRPr>
          </a:p>
        </p:txBody>
      </p:sp>
      <p:sp>
        <p:nvSpPr>
          <p:cNvPr id="2" name="TextBox 1"/>
          <p:cNvSpPr txBox="1"/>
          <p:nvPr/>
        </p:nvSpPr>
        <p:spPr>
          <a:xfrm>
            <a:off x="3265650" y="5388730"/>
            <a:ext cx="3396510" cy="1268696"/>
          </a:xfrm>
          <a:prstGeom prst="rect">
            <a:avLst/>
          </a:prstGeom>
          <a:noFill/>
        </p:spPr>
        <p:txBody>
          <a:bodyPr wrap="square" lIns="82945" tIns="41473" rIns="82945" bIns="41473" rtlCol="0">
            <a:spAutoFit/>
          </a:bodyPr>
          <a:lstStyle/>
          <a:p>
            <a:r>
              <a:rPr lang="ru-RU" sz="1100" b="1" dirty="0">
                <a:latin typeface="Calibri" pitchFamily="34" charset="0"/>
              </a:rPr>
              <a:t>Способности </a:t>
            </a:r>
            <a:r>
              <a:rPr lang="ru-RU" sz="1100" dirty="0">
                <a:latin typeface="Calibri" pitchFamily="34" charset="0"/>
              </a:rPr>
              <a:t>- это индивидуально-психологические особенности личности, обеспечивающие успех в деятельности, в общении и легкость овладения ими. </a:t>
            </a:r>
          </a:p>
          <a:p>
            <a:r>
              <a:rPr lang="ru-RU" sz="1100" b="1" dirty="0">
                <a:latin typeface="Calibri" pitchFamily="34" charset="0"/>
              </a:rPr>
              <a:t>Способности </a:t>
            </a:r>
            <a:r>
              <a:rPr lang="ru-RU" sz="1100" dirty="0">
                <a:latin typeface="Calibri" pitchFamily="34" charset="0"/>
              </a:rPr>
              <a:t>– это не знания, умения и навыки, имеющиеся у человека, но они обеспечивают их быстрое приобретение, фиксацию и эффективное практическое применение.</a:t>
            </a:r>
          </a:p>
        </p:txBody>
      </p:sp>
      <p:sp>
        <p:nvSpPr>
          <p:cNvPr id="4" name="TextBox 3"/>
          <p:cNvSpPr txBox="1"/>
          <p:nvPr/>
        </p:nvSpPr>
        <p:spPr>
          <a:xfrm>
            <a:off x="323528" y="188640"/>
            <a:ext cx="4441590" cy="637754"/>
          </a:xfrm>
          <a:prstGeom prst="rect">
            <a:avLst/>
          </a:prstGeom>
          <a:noFill/>
        </p:spPr>
        <p:txBody>
          <a:bodyPr wrap="square" lIns="82945" tIns="41473" rIns="82945" bIns="41473" rtlCol="0">
            <a:spAutoFit/>
          </a:bodyPr>
          <a:lstStyle/>
          <a:p>
            <a:r>
              <a:rPr lang="ru-RU" b="1" dirty="0">
                <a:solidFill>
                  <a:srgbClr val="0070C0"/>
                </a:solidFill>
              </a:rPr>
              <a:t>ИНДИВИДУАЛЬНЫЕ СПОСОБНОСТИ </a:t>
            </a:r>
            <a:r>
              <a:rPr lang="ru-RU" b="1" dirty="0" smtClean="0">
                <a:solidFill>
                  <a:srgbClr val="0070C0"/>
                </a:solidFill>
              </a:rPr>
              <a:t>                       К </a:t>
            </a:r>
            <a:r>
              <a:rPr lang="ru-RU" b="1" dirty="0">
                <a:solidFill>
                  <a:srgbClr val="0070C0"/>
                </a:solidFill>
              </a:rPr>
              <a:t>ОБУЧЕНИЮ</a:t>
            </a:r>
          </a:p>
        </p:txBody>
      </p:sp>
      <p:sp>
        <p:nvSpPr>
          <p:cNvPr id="5" name="TextBox 4"/>
          <p:cNvSpPr txBox="1"/>
          <p:nvPr/>
        </p:nvSpPr>
        <p:spPr>
          <a:xfrm>
            <a:off x="587633" y="1011998"/>
            <a:ext cx="1371667" cy="468477"/>
          </a:xfrm>
          <a:prstGeom prst="rect">
            <a:avLst/>
          </a:prstGeom>
          <a:noFill/>
        </p:spPr>
        <p:txBody>
          <a:bodyPr wrap="square" lIns="82945" tIns="41473" rIns="82945" bIns="41473" rtlCol="0">
            <a:spAutoFit/>
          </a:bodyPr>
          <a:lstStyle/>
          <a:p>
            <a:pPr algn="ctr"/>
            <a:r>
              <a:rPr lang="ru-RU" sz="1300" b="1" dirty="0">
                <a:latin typeface="Calibri" pitchFamily="34" charset="0"/>
              </a:rPr>
              <a:t>Природные </a:t>
            </a:r>
          </a:p>
          <a:p>
            <a:pPr algn="ctr"/>
            <a:r>
              <a:rPr lang="ru-RU" sz="1200" dirty="0">
                <a:latin typeface="Calibri" pitchFamily="34" charset="0"/>
              </a:rPr>
              <a:t>(естественные)</a:t>
            </a:r>
          </a:p>
        </p:txBody>
      </p:sp>
      <p:sp>
        <p:nvSpPr>
          <p:cNvPr id="6" name="TextBox 5"/>
          <p:cNvSpPr txBox="1"/>
          <p:nvPr/>
        </p:nvSpPr>
        <p:spPr>
          <a:xfrm>
            <a:off x="2411760" y="908720"/>
            <a:ext cx="1898969" cy="683920"/>
          </a:xfrm>
          <a:prstGeom prst="rect">
            <a:avLst/>
          </a:prstGeom>
          <a:noFill/>
        </p:spPr>
        <p:txBody>
          <a:bodyPr wrap="square" lIns="82945" tIns="41473" rIns="82945" bIns="41473" rtlCol="0">
            <a:spAutoFit/>
          </a:bodyPr>
          <a:lstStyle/>
          <a:p>
            <a:pPr algn="ctr"/>
            <a:r>
              <a:rPr lang="ru-RU" sz="1300" b="1" dirty="0"/>
              <a:t>Специфические человеческие способности</a:t>
            </a:r>
            <a:endParaRPr lang="ru-RU" sz="1300" dirty="0">
              <a:latin typeface="Calibri" pitchFamily="34" charset="0"/>
            </a:endParaRPr>
          </a:p>
        </p:txBody>
      </p:sp>
      <p:sp>
        <p:nvSpPr>
          <p:cNvPr id="7" name="TextBox 6"/>
          <p:cNvSpPr txBox="1"/>
          <p:nvPr/>
        </p:nvSpPr>
        <p:spPr>
          <a:xfrm>
            <a:off x="251520" y="1556792"/>
            <a:ext cx="2016224" cy="1437973"/>
          </a:xfrm>
          <a:prstGeom prst="rect">
            <a:avLst/>
          </a:prstGeom>
          <a:noFill/>
        </p:spPr>
        <p:txBody>
          <a:bodyPr wrap="square" lIns="82945" tIns="41473" rIns="82945" bIns="41473" rtlCol="0">
            <a:spAutoFit/>
          </a:bodyPr>
          <a:lstStyle/>
          <a:p>
            <a:r>
              <a:rPr lang="ru-RU" sz="1100" dirty="0">
                <a:latin typeface="Calibri" pitchFamily="34" charset="0"/>
              </a:rPr>
              <a:t>В основном  биологически обусловлены и связаны с врожденными задатками и формирующиеся на их базе при наличии элементарного жизненного опыта через механизмы </a:t>
            </a:r>
            <a:r>
              <a:rPr lang="ru-RU" sz="1100" dirty="0" err="1">
                <a:latin typeface="Calibri" pitchFamily="34" charset="0"/>
              </a:rPr>
              <a:t>научения</a:t>
            </a:r>
            <a:r>
              <a:rPr lang="ru-RU" sz="1100" dirty="0">
                <a:latin typeface="Calibri" pitchFamily="34" charset="0"/>
              </a:rPr>
              <a:t> типа условно-рефлекторных связей</a:t>
            </a:r>
          </a:p>
        </p:txBody>
      </p:sp>
      <p:sp>
        <p:nvSpPr>
          <p:cNvPr id="8" name="TextBox 7"/>
          <p:cNvSpPr txBox="1"/>
          <p:nvPr/>
        </p:nvSpPr>
        <p:spPr>
          <a:xfrm>
            <a:off x="2339752" y="1556792"/>
            <a:ext cx="1964287" cy="930142"/>
          </a:xfrm>
          <a:prstGeom prst="rect">
            <a:avLst/>
          </a:prstGeom>
          <a:noFill/>
        </p:spPr>
        <p:txBody>
          <a:bodyPr wrap="square" lIns="82945" tIns="41473" rIns="82945" bIns="41473" rtlCol="0">
            <a:spAutoFit/>
          </a:bodyPr>
          <a:lstStyle/>
          <a:p>
            <a:r>
              <a:rPr lang="ru-RU" sz="1100" dirty="0">
                <a:latin typeface="Calibri" pitchFamily="34" charset="0"/>
              </a:rPr>
              <a:t>Имеют общественно-историческое происхождение и обеспечивают жизнь и развитие в социальной среде.</a:t>
            </a:r>
          </a:p>
        </p:txBody>
      </p:sp>
      <p:sp>
        <p:nvSpPr>
          <p:cNvPr id="14" name="TextBox 13"/>
          <p:cNvSpPr txBox="1"/>
          <p:nvPr/>
        </p:nvSpPr>
        <p:spPr>
          <a:xfrm>
            <a:off x="107504" y="3068960"/>
            <a:ext cx="1632712" cy="1868860"/>
          </a:xfrm>
          <a:prstGeom prst="rect">
            <a:avLst/>
          </a:prstGeom>
          <a:solidFill>
            <a:srgbClr val="FFFFB9"/>
          </a:solidFill>
        </p:spPr>
        <p:txBody>
          <a:bodyPr wrap="square" lIns="82945" tIns="41473" rIns="82945" bIns="41473" rtlCol="0">
            <a:spAutoFit/>
          </a:bodyPr>
          <a:lstStyle/>
          <a:p>
            <a:pPr algn="ctr"/>
            <a:r>
              <a:rPr lang="ru-RU" sz="1300" b="1" dirty="0">
                <a:latin typeface="Calibri" pitchFamily="34" charset="0"/>
              </a:rPr>
              <a:t>Общие</a:t>
            </a:r>
          </a:p>
          <a:p>
            <a:r>
              <a:rPr lang="ru-RU" sz="1100" dirty="0">
                <a:latin typeface="Calibri" pitchFamily="34" charset="0"/>
              </a:rPr>
              <a:t>определяют успехи человека в самых различных видах деятельности и общения (умственные,  развитые память и речь, точность и тонкость движений рук и т.д.)</a:t>
            </a:r>
          </a:p>
        </p:txBody>
      </p:sp>
      <p:sp>
        <p:nvSpPr>
          <p:cNvPr id="15" name="TextBox 14"/>
          <p:cNvSpPr txBox="1"/>
          <p:nvPr/>
        </p:nvSpPr>
        <p:spPr>
          <a:xfrm>
            <a:off x="1632712" y="3624973"/>
            <a:ext cx="1436985" cy="2992245"/>
          </a:xfrm>
          <a:prstGeom prst="rect">
            <a:avLst/>
          </a:prstGeom>
          <a:solidFill>
            <a:srgbClr val="FFFFB9"/>
          </a:solidFill>
        </p:spPr>
        <p:txBody>
          <a:bodyPr wrap="square" lIns="82945" tIns="41473" rIns="82945" bIns="41473" rtlCol="0">
            <a:spAutoFit/>
          </a:bodyPr>
          <a:lstStyle/>
          <a:p>
            <a:pPr algn="ctr"/>
            <a:r>
              <a:rPr lang="ru-RU" sz="1300" b="1" dirty="0">
                <a:latin typeface="Calibri" pitchFamily="34" charset="0"/>
              </a:rPr>
              <a:t>Специальные </a:t>
            </a:r>
          </a:p>
          <a:p>
            <a:r>
              <a:rPr lang="ru-RU" sz="1100" dirty="0" smtClean="0">
                <a:latin typeface="Calibri" pitchFamily="34" charset="0"/>
              </a:rPr>
              <a:t>Определяют </a:t>
            </a:r>
            <a:r>
              <a:rPr lang="ru-RU" sz="1100" dirty="0">
                <a:latin typeface="Calibri" pitchFamily="34" charset="0"/>
              </a:rPr>
              <a:t>успехи человека в отдельных видах деятельности и общения, где необходимы особого рода задатки и их развитие  (математические, технические, литературно-лингвистические, художественно-творческие, спортивные и т.д.)</a:t>
            </a:r>
          </a:p>
        </p:txBody>
      </p:sp>
      <p:sp>
        <p:nvSpPr>
          <p:cNvPr id="16" name="TextBox 15"/>
          <p:cNvSpPr txBox="1"/>
          <p:nvPr/>
        </p:nvSpPr>
        <p:spPr>
          <a:xfrm>
            <a:off x="3203848" y="3717032"/>
            <a:ext cx="1800200" cy="837809"/>
          </a:xfrm>
          <a:prstGeom prst="rect">
            <a:avLst/>
          </a:prstGeom>
          <a:solidFill>
            <a:srgbClr val="C0E399"/>
          </a:solidFill>
        </p:spPr>
        <p:txBody>
          <a:bodyPr wrap="square" lIns="82945" tIns="41473" rIns="82945" bIns="41473" rtlCol="0">
            <a:spAutoFit/>
          </a:bodyPr>
          <a:lstStyle/>
          <a:p>
            <a:pPr algn="ctr"/>
            <a:r>
              <a:rPr lang="ru-RU" sz="1300" b="1" dirty="0">
                <a:latin typeface="Calibri" pitchFamily="34" charset="0"/>
              </a:rPr>
              <a:t> Теоретические </a:t>
            </a:r>
          </a:p>
          <a:p>
            <a:r>
              <a:rPr lang="ru-RU" sz="1200" dirty="0">
                <a:latin typeface="Calibri" pitchFamily="34" charset="0"/>
              </a:rPr>
              <a:t>определяют склонность человека к абстрактно-логическому </a:t>
            </a:r>
            <a:r>
              <a:rPr lang="ru-RU" sz="1200" dirty="0" smtClean="0">
                <a:latin typeface="Calibri" pitchFamily="34" charset="0"/>
              </a:rPr>
              <a:t>мышлению</a:t>
            </a:r>
            <a:endParaRPr lang="ru-RU" sz="1200" dirty="0">
              <a:latin typeface="Calibri" pitchFamily="34" charset="0"/>
            </a:endParaRPr>
          </a:p>
        </p:txBody>
      </p:sp>
      <p:sp>
        <p:nvSpPr>
          <p:cNvPr id="17" name="TextBox 16"/>
          <p:cNvSpPr txBox="1"/>
          <p:nvPr/>
        </p:nvSpPr>
        <p:spPr>
          <a:xfrm>
            <a:off x="5004048" y="3717032"/>
            <a:ext cx="2016224" cy="837809"/>
          </a:xfrm>
          <a:prstGeom prst="rect">
            <a:avLst/>
          </a:prstGeom>
          <a:solidFill>
            <a:srgbClr val="C0E399"/>
          </a:solidFill>
        </p:spPr>
        <p:txBody>
          <a:bodyPr wrap="square" lIns="82945" tIns="41473" rIns="82945" bIns="41473" rtlCol="0">
            <a:spAutoFit/>
          </a:bodyPr>
          <a:lstStyle/>
          <a:p>
            <a:pPr algn="ctr"/>
            <a:r>
              <a:rPr lang="ru-RU" sz="1300" b="1" dirty="0">
                <a:latin typeface="Calibri" pitchFamily="34" charset="0"/>
              </a:rPr>
              <a:t>Практические </a:t>
            </a:r>
          </a:p>
          <a:p>
            <a:r>
              <a:rPr lang="ru-RU" sz="1200" dirty="0">
                <a:latin typeface="Calibri" pitchFamily="34" charset="0"/>
              </a:rPr>
              <a:t>лежат в основе  склонности  к конкретно-практическим </a:t>
            </a:r>
            <a:r>
              <a:rPr lang="ru-RU" sz="1200" dirty="0" smtClean="0">
                <a:latin typeface="Calibri" pitchFamily="34" charset="0"/>
              </a:rPr>
              <a:t>действиям</a:t>
            </a:r>
            <a:endParaRPr lang="ru-RU" sz="1200" dirty="0">
              <a:latin typeface="Calibri" pitchFamily="34" charset="0"/>
            </a:endParaRPr>
          </a:p>
        </p:txBody>
      </p:sp>
      <p:sp>
        <p:nvSpPr>
          <p:cNvPr id="20" name="TextBox 19"/>
          <p:cNvSpPr txBox="1"/>
          <p:nvPr/>
        </p:nvSpPr>
        <p:spPr>
          <a:xfrm>
            <a:off x="3419872" y="5013176"/>
            <a:ext cx="3396510" cy="422310"/>
          </a:xfrm>
          <a:prstGeom prst="rect">
            <a:avLst/>
          </a:prstGeom>
          <a:noFill/>
        </p:spPr>
        <p:txBody>
          <a:bodyPr wrap="square" lIns="82945" tIns="41473" rIns="82945" bIns="41473" rtlCol="0">
            <a:spAutoFit/>
          </a:bodyPr>
          <a:lstStyle/>
          <a:p>
            <a:pPr algn="ctr"/>
            <a:r>
              <a:rPr lang="ru-RU" sz="1100" b="1" dirty="0">
                <a:solidFill>
                  <a:srgbClr val="92D050"/>
                </a:solidFill>
              </a:rPr>
              <a:t>Сочетание этих способностей свойственно </a:t>
            </a:r>
            <a:r>
              <a:rPr lang="ru-RU" sz="1100" b="1" dirty="0" smtClean="0">
                <a:solidFill>
                  <a:srgbClr val="92D050"/>
                </a:solidFill>
              </a:rPr>
              <a:t>разносторонне </a:t>
            </a:r>
            <a:r>
              <a:rPr lang="ru-RU" sz="1100" b="1" dirty="0">
                <a:solidFill>
                  <a:srgbClr val="92D050"/>
                </a:solidFill>
              </a:rPr>
              <a:t>одаренным </a:t>
            </a:r>
            <a:r>
              <a:rPr lang="ru-RU" sz="1100" b="1" dirty="0" smtClean="0">
                <a:solidFill>
                  <a:srgbClr val="92D050"/>
                </a:solidFill>
              </a:rPr>
              <a:t>людям???</a:t>
            </a:r>
            <a:endParaRPr lang="ru-RU" sz="1100" b="1" dirty="0">
              <a:solidFill>
                <a:srgbClr val="92D050"/>
              </a:solidFill>
            </a:endParaRPr>
          </a:p>
        </p:txBody>
      </p:sp>
      <p:sp>
        <p:nvSpPr>
          <p:cNvPr id="22" name="Правая фигурная скобка 21"/>
          <p:cNvSpPr/>
          <p:nvPr/>
        </p:nvSpPr>
        <p:spPr bwMode="auto">
          <a:xfrm rot="5400000">
            <a:off x="4850762" y="3006223"/>
            <a:ext cx="522595" cy="3672408"/>
          </a:xfrm>
          <a:prstGeom prst="rightBrace">
            <a:avLst/>
          </a:prstGeom>
          <a:noFill/>
          <a:ln w="28575" cap="flat" cmpd="sng" algn="ctr">
            <a:solidFill>
              <a:srgbClr val="C0E399"/>
            </a:solid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45000"/>
            </a:pPr>
            <a:endParaRPr lang="ru-RU" sz="1600" dirty="0">
              <a:latin typeface="Arial" charset="0"/>
              <a:cs typeface="Lucida Sans Unicode" charset="0"/>
            </a:endParaRPr>
          </a:p>
        </p:txBody>
      </p:sp>
      <p:sp>
        <p:nvSpPr>
          <p:cNvPr id="24" name="Стрелка влево 23"/>
          <p:cNvSpPr/>
          <p:nvPr/>
        </p:nvSpPr>
        <p:spPr bwMode="auto">
          <a:xfrm rot="18958835">
            <a:off x="1766376" y="2846512"/>
            <a:ext cx="1221837" cy="522595"/>
          </a:xfrm>
          <a:prstGeom prst="leftArrow">
            <a:avLst/>
          </a:prstGeom>
          <a:solidFill>
            <a:srgbClr val="FFFFB9"/>
          </a:solidFill>
          <a:ln w="9525" cap="flat" cmpd="sng" algn="ctr">
            <a:solidFill>
              <a:srgbClr val="FFC000"/>
            </a:solid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45000"/>
            </a:pPr>
            <a:endParaRPr lang="ru-RU" sz="1600" dirty="0">
              <a:latin typeface="Arial" charset="0"/>
              <a:cs typeface="Lucida Sans Unicode" charset="0"/>
            </a:endParaRPr>
          </a:p>
        </p:txBody>
      </p:sp>
      <p:sp>
        <p:nvSpPr>
          <p:cNvPr id="25" name="Стрелка влево 24"/>
          <p:cNvSpPr/>
          <p:nvPr/>
        </p:nvSpPr>
        <p:spPr bwMode="auto">
          <a:xfrm rot="14405429">
            <a:off x="3380034" y="2928102"/>
            <a:ext cx="1176540" cy="522540"/>
          </a:xfrm>
          <a:prstGeom prst="leftArrow">
            <a:avLst/>
          </a:prstGeom>
          <a:solidFill>
            <a:srgbClr val="C0E399"/>
          </a:solidFill>
          <a:ln w="9525" cap="flat" cmpd="sng" algn="ctr">
            <a:solidFill>
              <a:srgbClr val="92D050"/>
            </a:solid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45000"/>
            </a:pPr>
            <a:endParaRPr lang="ru-RU" sz="1600" dirty="0">
              <a:latin typeface="Arial" charset="0"/>
              <a:cs typeface="Lucida Sans Unicode" charset="0"/>
            </a:endParaRPr>
          </a:p>
        </p:txBody>
      </p:sp>
      <p:sp>
        <p:nvSpPr>
          <p:cNvPr id="26" name="TextBox 25"/>
          <p:cNvSpPr txBox="1"/>
          <p:nvPr/>
        </p:nvSpPr>
        <p:spPr>
          <a:xfrm>
            <a:off x="4963905" y="554729"/>
            <a:ext cx="1763572" cy="1468751"/>
          </a:xfrm>
          <a:prstGeom prst="rect">
            <a:avLst/>
          </a:prstGeom>
          <a:solidFill>
            <a:srgbClr val="FFE1FF"/>
          </a:solidFill>
        </p:spPr>
        <p:txBody>
          <a:bodyPr wrap="square" lIns="82945" tIns="41473" rIns="82945" bIns="41473" rtlCol="0">
            <a:spAutoFit/>
          </a:bodyPr>
          <a:lstStyle/>
          <a:p>
            <a:pPr algn="ctr"/>
            <a:r>
              <a:rPr lang="ru-RU" sz="1300" b="1" dirty="0">
                <a:latin typeface="Calibri" pitchFamily="34" charset="0"/>
              </a:rPr>
              <a:t>Учебные </a:t>
            </a:r>
          </a:p>
          <a:p>
            <a:r>
              <a:rPr lang="ru-RU" sz="1100" dirty="0">
                <a:latin typeface="Calibri" pitchFamily="34" charset="0"/>
              </a:rPr>
              <a:t>влияют на успешность педагогического воздействия, усвоение человеком знаний, умений, навыков, формирования качеств личности, и</a:t>
            </a:r>
          </a:p>
        </p:txBody>
      </p:sp>
      <p:sp>
        <p:nvSpPr>
          <p:cNvPr id="27" name="TextBox 26"/>
          <p:cNvSpPr txBox="1"/>
          <p:nvPr/>
        </p:nvSpPr>
        <p:spPr>
          <a:xfrm>
            <a:off x="6727477" y="554728"/>
            <a:ext cx="1959525" cy="1130196"/>
          </a:xfrm>
          <a:prstGeom prst="rect">
            <a:avLst/>
          </a:prstGeom>
          <a:solidFill>
            <a:srgbClr val="FFE1FF"/>
          </a:solidFill>
        </p:spPr>
        <p:txBody>
          <a:bodyPr wrap="square" lIns="82945" tIns="41473" rIns="82945" bIns="41473" rtlCol="0">
            <a:spAutoFit/>
          </a:bodyPr>
          <a:lstStyle/>
          <a:p>
            <a:pPr algn="ctr"/>
            <a:r>
              <a:rPr lang="ru-RU" sz="1300" b="1" dirty="0">
                <a:latin typeface="Calibri" pitchFamily="34" charset="0"/>
              </a:rPr>
              <a:t>Творческие </a:t>
            </a:r>
          </a:p>
          <a:p>
            <a:r>
              <a:rPr lang="ru-RU" sz="1100" dirty="0">
                <a:latin typeface="Calibri" pitchFamily="34" charset="0"/>
              </a:rPr>
              <a:t>Связаны с успешностью в создании произведений материальной и духовной культуры, новых идей, открытий, изобретений</a:t>
            </a:r>
          </a:p>
        </p:txBody>
      </p:sp>
      <p:sp>
        <p:nvSpPr>
          <p:cNvPr id="28" name="Стрелка влево 27"/>
          <p:cNvSpPr/>
          <p:nvPr/>
        </p:nvSpPr>
        <p:spPr bwMode="auto">
          <a:xfrm rot="9193807">
            <a:off x="4246654" y="1344631"/>
            <a:ext cx="781002" cy="522595"/>
          </a:xfrm>
          <a:prstGeom prst="leftArrow">
            <a:avLst/>
          </a:prstGeom>
          <a:solidFill>
            <a:srgbClr val="FFE1FF"/>
          </a:solidFill>
          <a:ln w="9525" cap="flat" cmpd="sng" algn="ctr">
            <a:solidFill>
              <a:srgbClr val="C00000"/>
            </a:solid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45000"/>
            </a:pPr>
            <a:endParaRPr lang="ru-RU" sz="1600" dirty="0">
              <a:latin typeface="Arial" charset="0"/>
              <a:cs typeface="Lucida Sans Unicode" charset="0"/>
            </a:endParaRPr>
          </a:p>
        </p:txBody>
      </p:sp>
      <p:sp>
        <p:nvSpPr>
          <p:cNvPr id="30" name="TextBox 29"/>
          <p:cNvSpPr txBox="1"/>
          <p:nvPr/>
        </p:nvSpPr>
        <p:spPr>
          <a:xfrm>
            <a:off x="6804248" y="2132856"/>
            <a:ext cx="1944216" cy="622365"/>
          </a:xfrm>
          <a:prstGeom prst="rect">
            <a:avLst/>
          </a:prstGeom>
          <a:solidFill>
            <a:schemeClr val="accent6">
              <a:lumMod val="20000"/>
              <a:lumOff val="80000"/>
            </a:schemeClr>
          </a:solidFill>
        </p:spPr>
        <p:txBody>
          <a:bodyPr wrap="square" lIns="82945" tIns="41473" rIns="82945" bIns="41473" rtlCol="0">
            <a:spAutoFit/>
          </a:bodyPr>
          <a:lstStyle/>
          <a:p>
            <a:pPr algn="ctr"/>
            <a:r>
              <a:rPr lang="ru-RU" sz="1300" b="1" dirty="0">
                <a:latin typeface="Calibri" pitchFamily="34" charset="0"/>
              </a:rPr>
              <a:t>Коммуникативные</a:t>
            </a:r>
          </a:p>
          <a:p>
            <a:r>
              <a:rPr lang="ru-RU" sz="1100" dirty="0">
                <a:latin typeface="Calibri" pitchFamily="34" charset="0"/>
              </a:rPr>
              <a:t>Общение и взаимодействие с людьми</a:t>
            </a:r>
          </a:p>
        </p:txBody>
      </p:sp>
      <p:sp>
        <p:nvSpPr>
          <p:cNvPr id="31" name="TextBox 30"/>
          <p:cNvSpPr txBox="1"/>
          <p:nvPr/>
        </p:nvSpPr>
        <p:spPr>
          <a:xfrm>
            <a:off x="4932041" y="2132856"/>
            <a:ext cx="1872208" cy="1499528"/>
          </a:xfrm>
          <a:prstGeom prst="rect">
            <a:avLst/>
          </a:prstGeom>
          <a:solidFill>
            <a:schemeClr val="accent6">
              <a:lumMod val="20000"/>
              <a:lumOff val="80000"/>
            </a:schemeClr>
          </a:solidFill>
        </p:spPr>
        <p:txBody>
          <a:bodyPr wrap="square" lIns="82945" tIns="41473" rIns="82945" bIns="41473" rtlCol="0">
            <a:spAutoFit/>
          </a:bodyPr>
          <a:lstStyle/>
          <a:p>
            <a:pPr algn="ctr"/>
            <a:r>
              <a:rPr lang="ru-RU" sz="1300" b="1" dirty="0" err="1">
                <a:latin typeface="Calibri" pitchFamily="34" charset="0"/>
              </a:rPr>
              <a:t>Предметно-деятельностные</a:t>
            </a:r>
            <a:r>
              <a:rPr lang="ru-RU" sz="1300" b="1" dirty="0">
                <a:latin typeface="Calibri" pitchFamily="34" charset="0"/>
              </a:rPr>
              <a:t> </a:t>
            </a:r>
          </a:p>
          <a:p>
            <a:r>
              <a:rPr lang="ru-RU" sz="1100" dirty="0">
                <a:latin typeface="Calibri" pitchFamily="34" charset="0"/>
              </a:rPr>
              <a:t>связаны со взаимодействием с природой, техникой, знаковой информацией, художественными образами и т.д.</a:t>
            </a:r>
          </a:p>
        </p:txBody>
      </p:sp>
      <p:sp>
        <p:nvSpPr>
          <p:cNvPr id="32" name="Стрелка влево 31"/>
          <p:cNvSpPr/>
          <p:nvPr/>
        </p:nvSpPr>
        <p:spPr bwMode="auto">
          <a:xfrm rot="12498165">
            <a:off x="4218870" y="2207970"/>
            <a:ext cx="752369" cy="522595"/>
          </a:xfrm>
          <a:prstGeom prst="leftArrow">
            <a:avLst/>
          </a:prstGeom>
          <a:solidFill>
            <a:schemeClr val="accent6">
              <a:lumMod val="20000"/>
              <a:lumOff val="80000"/>
            </a:schemeClr>
          </a:solidFill>
          <a:ln w="9525" cap="flat" cmpd="sng" algn="ctr">
            <a:solidFill>
              <a:srgbClr val="9900FF"/>
            </a:solid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45000"/>
            </a:pPr>
            <a:endParaRPr lang="ru-RU" sz="1600" dirty="0">
              <a:latin typeface="Arial" charset="0"/>
              <a:cs typeface="Lucida Sans Unicode" charset="0"/>
            </a:endParaRPr>
          </a:p>
        </p:txBody>
      </p:sp>
      <p:sp>
        <p:nvSpPr>
          <p:cNvPr id="33" name="TextBox 32"/>
          <p:cNvSpPr txBox="1"/>
          <p:nvPr/>
        </p:nvSpPr>
        <p:spPr>
          <a:xfrm>
            <a:off x="7020272" y="3068960"/>
            <a:ext cx="1862682" cy="1945804"/>
          </a:xfrm>
          <a:prstGeom prst="rect">
            <a:avLst/>
          </a:prstGeom>
          <a:noFill/>
        </p:spPr>
        <p:txBody>
          <a:bodyPr wrap="square" lIns="82945" tIns="41473" rIns="82945" bIns="41473" rtlCol="0">
            <a:spAutoFit/>
          </a:bodyPr>
          <a:lstStyle/>
          <a:p>
            <a:r>
              <a:rPr lang="ru-RU" sz="1100" b="1" dirty="0">
                <a:latin typeface="Calibri" pitchFamily="34" charset="0"/>
              </a:rPr>
              <a:t>Задатки</a:t>
            </a:r>
            <a:r>
              <a:rPr lang="ru-RU" sz="1100" dirty="0">
                <a:latin typeface="Calibri" pitchFamily="34" charset="0"/>
              </a:rPr>
              <a:t> - это некоторые генетические детерминированные (врожденные) анатомо-физиологические особенности нервной системы, составляющие индивидуально-природную основу (предпосылку) формирования и развития способностей.</a:t>
            </a:r>
          </a:p>
        </p:txBody>
      </p:sp>
      <p:sp>
        <p:nvSpPr>
          <p:cNvPr id="34" name="Половина рамки 33"/>
          <p:cNvSpPr/>
          <p:nvPr/>
        </p:nvSpPr>
        <p:spPr bwMode="auto">
          <a:xfrm>
            <a:off x="6876256" y="2924944"/>
            <a:ext cx="457222" cy="522595"/>
          </a:xfrm>
          <a:prstGeom prst="halfFram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45000"/>
            </a:pPr>
            <a:endParaRPr lang="ru-RU" sz="1600" dirty="0">
              <a:latin typeface="Arial" charset="0"/>
              <a:cs typeface="Lucida Sans Unicode" charset="0"/>
            </a:endParaRPr>
          </a:p>
        </p:txBody>
      </p:sp>
      <p:sp>
        <p:nvSpPr>
          <p:cNvPr id="35" name="Половина рамки 34"/>
          <p:cNvSpPr/>
          <p:nvPr/>
        </p:nvSpPr>
        <p:spPr bwMode="auto">
          <a:xfrm>
            <a:off x="3135015" y="5258081"/>
            <a:ext cx="457222" cy="522595"/>
          </a:xfrm>
          <a:prstGeom prst="halfFrame">
            <a:avLst/>
          </a:prstGeom>
          <a:solidFill>
            <a:srgbClr val="C00000"/>
          </a:solidFill>
          <a:ln w="9525" cap="flat" cmpd="sng" algn="ctr">
            <a:solidFill>
              <a:schemeClr val="tx1"/>
            </a:solidFill>
            <a:prstDash val="solid"/>
            <a:round/>
            <a:headEnd type="none" w="med" len="med"/>
            <a:tailEnd type="none" w="med" len="med"/>
          </a:ln>
          <a:effectLst/>
        </p:spPr>
        <p:txBody>
          <a:bodyPr vert="horz" wrap="square" lIns="82945" tIns="41473" rIns="82945" bIns="41473" numCol="1" rtlCol="0" anchor="t" anchorCtr="0" compatLnSpc="1">
            <a:prstTxWarp prst="textNoShape">
              <a:avLst/>
            </a:prstTxWarp>
          </a:bodyPr>
          <a:lstStyle/>
          <a:p>
            <a:pPr defTabSz="407526" fontAlgn="base" hangingPunct="0">
              <a:lnSpc>
                <a:spcPct val="93000"/>
              </a:lnSpc>
              <a:spcBef>
                <a:spcPct val="0"/>
              </a:spcBef>
              <a:spcAft>
                <a:spcPct val="0"/>
              </a:spcAft>
              <a:buClr>
                <a:srgbClr val="000000"/>
              </a:buClr>
              <a:buSzPct val="45000"/>
            </a:pPr>
            <a:endParaRPr lang="ru-RU" sz="1600" dirty="0">
              <a:latin typeface="Arial" charset="0"/>
              <a:cs typeface="Lucida Sans Unicode" charset="0"/>
            </a:endParaRPr>
          </a:p>
        </p:txBody>
      </p:sp>
      <p:sp>
        <p:nvSpPr>
          <p:cNvPr id="36" name="TextBox 35"/>
          <p:cNvSpPr txBox="1"/>
          <p:nvPr/>
        </p:nvSpPr>
        <p:spPr>
          <a:xfrm>
            <a:off x="6466207" y="5062108"/>
            <a:ext cx="2482289" cy="1730361"/>
          </a:xfrm>
          <a:prstGeom prst="rect">
            <a:avLst/>
          </a:prstGeom>
          <a:noFill/>
        </p:spPr>
        <p:txBody>
          <a:bodyPr wrap="square" lIns="82945" tIns="41473" rIns="82945" bIns="41473" rtlCol="0">
            <a:spAutoFit/>
          </a:bodyPr>
          <a:lstStyle/>
          <a:p>
            <a:pPr lvl="1"/>
            <a:r>
              <a:rPr lang="ru-RU" sz="1200" b="1" dirty="0">
                <a:solidFill>
                  <a:srgbClr val="C00000"/>
                </a:solidFill>
                <a:latin typeface="Calibri" pitchFamily="34" charset="0"/>
              </a:rPr>
              <a:t>1. Развитие способностей идет в процессе жизни, их формированию помогают  среда  и воспитание. </a:t>
            </a:r>
          </a:p>
          <a:p>
            <a:pPr lvl="1"/>
            <a:r>
              <a:rPr lang="ru-RU" sz="1200" b="1" dirty="0">
                <a:solidFill>
                  <a:srgbClr val="C00000"/>
                </a:solidFill>
                <a:latin typeface="Calibri" pitchFamily="34" charset="0"/>
              </a:rPr>
              <a:t>2. Важным моментом  в развитии способностей  у детей является комплексность.</a:t>
            </a:r>
          </a:p>
          <a:p>
            <a:endParaRPr lang="ru-RU" sz="1100" dirty="0"/>
          </a:p>
        </p:txBody>
      </p:sp>
      <p:sp>
        <p:nvSpPr>
          <p:cNvPr id="37" name="TextBox 36"/>
          <p:cNvSpPr txBox="1"/>
          <p:nvPr/>
        </p:nvSpPr>
        <p:spPr>
          <a:xfrm>
            <a:off x="107505" y="4931460"/>
            <a:ext cx="1525208" cy="1930415"/>
          </a:xfrm>
          <a:prstGeom prst="rect">
            <a:avLst/>
          </a:prstGeom>
          <a:noFill/>
        </p:spPr>
        <p:txBody>
          <a:bodyPr wrap="square" lIns="82945" tIns="41473" rIns="82945" bIns="41473" rtlCol="0">
            <a:spAutoFit/>
          </a:bodyPr>
          <a:lstStyle/>
          <a:p>
            <a:r>
              <a:rPr lang="ru-RU" sz="1200" b="1" dirty="0">
                <a:solidFill>
                  <a:srgbClr val="C00000"/>
                </a:solidFill>
                <a:latin typeface="Calibri" pitchFamily="34" charset="0"/>
              </a:rPr>
              <a:t>Развитие общих способностей человека предполагает развитие его познавательных процессов памяти, восприятия, мышления, воображения</a:t>
            </a:r>
            <a:r>
              <a:rPr lang="ru-RU" sz="1200" b="1" dirty="0" smtClean="0">
                <a:solidFill>
                  <a:srgbClr val="C00000"/>
                </a:solidFill>
                <a:latin typeface="Calibri" pitchFamily="34" charset="0"/>
              </a:rPr>
              <a:t>.</a:t>
            </a:r>
            <a:endParaRPr lang="ru-RU" sz="1100" b="1" dirty="0">
              <a:solidFill>
                <a:srgbClr val="C00000"/>
              </a:solidFill>
              <a:latin typeface="Calibri" pitchFamily="34" charset="0"/>
            </a:endParaRPr>
          </a:p>
        </p:txBody>
      </p:sp>
      <p:sp>
        <p:nvSpPr>
          <p:cNvPr id="38" name="TextBox 37"/>
          <p:cNvSpPr txBox="1"/>
          <p:nvPr/>
        </p:nvSpPr>
        <p:spPr>
          <a:xfrm>
            <a:off x="1547664" y="6635745"/>
            <a:ext cx="3723097" cy="222255"/>
          </a:xfrm>
          <a:prstGeom prst="rect">
            <a:avLst/>
          </a:prstGeom>
          <a:noFill/>
        </p:spPr>
        <p:txBody>
          <a:bodyPr wrap="square" lIns="82945" tIns="41473" rIns="82945" bIns="41473" rtlCol="0">
            <a:spAutoFit/>
          </a:bodyPr>
          <a:lstStyle/>
          <a:p>
            <a:r>
              <a:rPr lang="ru-RU" sz="900" i="1" dirty="0">
                <a:latin typeface="Calibri" pitchFamily="34" charset="0"/>
              </a:rPr>
              <a:t>Источники: «Основы психологии» под ред.Л.Д. Столяренко, 1997 </a:t>
            </a:r>
            <a:r>
              <a:rPr lang="ru-RU" sz="900" i="1" dirty="0" smtClean="0">
                <a:latin typeface="Calibri" pitchFamily="34" charset="0"/>
              </a:rPr>
              <a:t> </a:t>
            </a:r>
            <a:endParaRPr lang="ru-RU" sz="900" i="1" dirty="0">
              <a:latin typeface="Calibri" pitchFamily="34" charset="0"/>
            </a:endParaRPr>
          </a:p>
        </p:txBody>
      </p:sp>
      <p:sp>
        <p:nvSpPr>
          <p:cNvPr id="39" name="Номер слайда 38"/>
          <p:cNvSpPr>
            <a:spLocks noGrp="1"/>
          </p:cNvSpPr>
          <p:nvPr>
            <p:ph type="sldNum" idx="12"/>
          </p:nvPr>
        </p:nvSpPr>
        <p:spPr>
          <a:xfrm>
            <a:off x="6727477" y="6387071"/>
            <a:ext cx="2128320" cy="470930"/>
          </a:xfrm>
        </p:spPr>
        <p:txBody>
          <a:bodyPr/>
          <a:lstStyle/>
          <a:p>
            <a:pPr>
              <a:defRPr/>
            </a:pPr>
            <a:fld id="{5B3C2506-B21D-4249-98F7-5EBB34377091}" type="slidenum">
              <a:rPr lang="en-GB" smtClean="0"/>
              <a:pPr>
                <a:defRPr/>
              </a:pPr>
              <a:t>5</a:t>
            </a:fld>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467544" y="188640"/>
            <a:ext cx="7464960" cy="509903"/>
          </a:xfrm>
          <a:prstGeom prst="rect">
            <a:avLst/>
          </a:prstGeom>
        </p:spPr>
        <p:txBody>
          <a:bodyPr vert="horz" lIns="82945" tIns="41473" rIns="82945" bIns="41473" rtlCol="0" anchor="ctr">
            <a:noAutofit/>
          </a:bodyPr>
          <a:lstStyle/>
          <a:p>
            <a:r>
              <a:rPr lang="ru-RU" b="1" dirty="0">
                <a:solidFill>
                  <a:srgbClr val="0070C0"/>
                </a:solidFill>
              </a:rPr>
              <a:t>ТРИ СПОРНЫХ ВОПРОСА В ПОДХОДАХ К РАЗВИТИЮ ЧЕЛОВЕКА И </a:t>
            </a:r>
            <a:r>
              <a:rPr lang="ru-RU" b="1" dirty="0" smtClean="0">
                <a:solidFill>
                  <a:srgbClr val="0070C0"/>
                </a:solidFill>
              </a:rPr>
              <a:t>                       ЕГО </a:t>
            </a:r>
            <a:r>
              <a:rPr lang="ru-RU" b="1" dirty="0">
                <a:solidFill>
                  <a:srgbClr val="0070C0"/>
                </a:solidFill>
              </a:rPr>
              <a:t>СПОСОБНОСТИ УЧИТЬСЯ </a:t>
            </a:r>
          </a:p>
        </p:txBody>
      </p:sp>
      <p:sp>
        <p:nvSpPr>
          <p:cNvPr id="3" name="TextBox 2"/>
          <p:cNvSpPr txBox="1"/>
          <p:nvPr/>
        </p:nvSpPr>
        <p:spPr>
          <a:xfrm>
            <a:off x="326362" y="881350"/>
            <a:ext cx="2351430" cy="545421"/>
          </a:xfrm>
          <a:prstGeom prst="rect">
            <a:avLst/>
          </a:prstGeom>
          <a:noFill/>
        </p:spPr>
        <p:txBody>
          <a:bodyPr wrap="square" lIns="82945" tIns="41473" rIns="82945" bIns="41473" rtlCol="0">
            <a:spAutoFit/>
          </a:bodyPr>
          <a:lstStyle/>
          <a:p>
            <a:pPr algn="ctr"/>
            <a:r>
              <a:rPr lang="ru-RU" sz="1500" b="1" dirty="0">
                <a:solidFill>
                  <a:schemeClr val="tx1">
                    <a:lumMod val="95000"/>
                    <a:lumOff val="5000"/>
                  </a:schemeClr>
                </a:solidFill>
                <a:latin typeface="Calibri" pitchFamily="34" charset="0"/>
              </a:rPr>
              <a:t>1. Какие факторы              объекта влияния?</a:t>
            </a:r>
          </a:p>
        </p:txBody>
      </p:sp>
      <p:sp>
        <p:nvSpPr>
          <p:cNvPr id="8" name="TextBox 7"/>
          <p:cNvSpPr txBox="1"/>
          <p:nvPr/>
        </p:nvSpPr>
        <p:spPr>
          <a:xfrm>
            <a:off x="456997" y="1403945"/>
            <a:ext cx="2743335" cy="314588"/>
          </a:xfrm>
          <a:prstGeom prst="rect">
            <a:avLst/>
          </a:prstGeom>
          <a:noFill/>
        </p:spPr>
        <p:txBody>
          <a:bodyPr wrap="square" lIns="82945" tIns="41473" rIns="82945" bIns="41473" rtlCol="0">
            <a:spAutoFit/>
          </a:bodyPr>
          <a:lstStyle/>
          <a:p>
            <a:r>
              <a:rPr lang="ru-RU" sz="1500" dirty="0">
                <a:latin typeface="Calibri" pitchFamily="34" charset="0"/>
              </a:rPr>
              <a:t>Природа (наследственность)?</a:t>
            </a:r>
          </a:p>
        </p:txBody>
      </p:sp>
      <p:sp>
        <p:nvSpPr>
          <p:cNvPr id="9" name="TextBox 8"/>
          <p:cNvSpPr txBox="1"/>
          <p:nvPr/>
        </p:nvSpPr>
        <p:spPr>
          <a:xfrm>
            <a:off x="3461602" y="881350"/>
            <a:ext cx="2351430" cy="560810"/>
          </a:xfrm>
          <a:prstGeom prst="rect">
            <a:avLst/>
          </a:prstGeom>
          <a:noFill/>
        </p:spPr>
        <p:txBody>
          <a:bodyPr wrap="square" lIns="82945" tIns="41473" rIns="82945" bIns="41473" rtlCol="0">
            <a:spAutoFit/>
          </a:bodyPr>
          <a:lstStyle/>
          <a:p>
            <a:pPr algn="ctr"/>
            <a:r>
              <a:rPr lang="ru-RU" sz="1500" b="1" dirty="0">
                <a:solidFill>
                  <a:schemeClr val="tx1">
                    <a:lumMod val="95000"/>
                    <a:lumOff val="5000"/>
                  </a:schemeClr>
                </a:solidFill>
                <a:latin typeface="Calibri" pitchFamily="34" charset="0"/>
              </a:rPr>
              <a:t>2. Какой характер</a:t>
            </a:r>
          </a:p>
          <a:p>
            <a:pPr algn="ctr"/>
            <a:r>
              <a:rPr lang="ru-RU" sz="1500" b="1" dirty="0">
                <a:solidFill>
                  <a:schemeClr val="tx1">
                    <a:lumMod val="95000"/>
                    <a:lumOff val="5000"/>
                  </a:schemeClr>
                </a:solidFill>
                <a:latin typeface="Calibri" pitchFamily="34" charset="0"/>
              </a:rPr>
              <a:t> объекта развития? </a:t>
            </a:r>
          </a:p>
        </p:txBody>
      </p:sp>
      <p:sp>
        <p:nvSpPr>
          <p:cNvPr id="10" name="TextBox 9"/>
          <p:cNvSpPr txBox="1"/>
          <p:nvPr/>
        </p:nvSpPr>
        <p:spPr>
          <a:xfrm>
            <a:off x="3918825" y="1403945"/>
            <a:ext cx="1567620" cy="314588"/>
          </a:xfrm>
          <a:prstGeom prst="rect">
            <a:avLst/>
          </a:prstGeom>
          <a:noFill/>
        </p:spPr>
        <p:txBody>
          <a:bodyPr wrap="square" lIns="82945" tIns="41473" rIns="82945" bIns="41473" rtlCol="0">
            <a:spAutoFit/>
          </a:bodyPr>
          <a:lstStyle/>
          <a:p>
            <a:r>
              <a:rPr lang="ru-RU" sz="1500" dirty="0">
                <a:latin typeface="Calibri" pitchFamily="34" charset="0"/>
              </a:rPr>
              <a:t>Непрерывность?</a:t>
            </a:r>
          </a:p>
        </p:txBody>
      </p:sp>
      <p:pic>
        <p:nvPicPr>
          <p:cNvPr id="104452" name="Picture 4" descr="http://media.nn.ru/data/forum/images/2015-12/136631828-gxclcgzm0ts.jpg"/>
          <p:cNvPicPr>
            <a:picLocks noChangeAspect="1" noChangeArrowheads="1"/>
          </p:cNvPicPr>
          <p:nvPr/>
        </p:nvPicPr>
        <p:blipFill>
          <a:blip r:embed="rId3" cstate="print"/>
          <a:srcRect/>
          <a:stretch>
            <a:fillRect/>
          </a:stretch>
        </p:blipFill>
        <p:spPr bwMode="auto">
          <a:xfrm>
            <a:off x="587633" y="1730567"/>
            <a:ext cx="2155477" cy="1661964"/>
          </a:xfrm>
          <a:prstGeom prst="rect">
            <a:avLst/>
          </a:prstGeom>
          <a:noFill/>
        </p:spPr>
      </p:pic>
      <p:sp>
        <p:nvSpPr>
          <p:cNvPr id="12" name="TextBox 11"/>
          <p:cNvSpPr txBox="1"/>
          <p:nvPr/>
        </p:nvSpPr>
        <p:spPr>
          <a:xfrm>
            <a:off x="1187624" y="3645024"/>
            <a:ext cx="653175" cy="360755"/>
          </a:xfrm>
          <a:prstGeom prst="rect">
            <a:avLst/>
          </a:prstGeom>
          <a:noFill/>
        </p:spPr>
        <p:txBody>
          <a:bodyPr wrap="square" lIns="82945" tIns="41473" rIns="82945" bIns="41473" rtlCol="0">
            <a:spAutoFit/>
          </a:bodyPr>
          <a:lstStyle/>
          <a:p>
            <a:pPr algn="ctr"/>
            <a:r>
              <a:rPr lang="ru-RU" dirty="0" smtClean="0">
                <a:latin typeface="Calibri" pitchFamily="34" charset="0"/>
              </a:rPr>
              <a:t>ИЛИ</a:t>
            </a:r>
            <a:endParaRPr lang="ru-RU" dirty="0">
              <a:latin typeface="Calibri" pitchFamily="34" charset="0"/>
            </a:endParaRPr>
          </a:p>
        </p:txBody>
      </p:sp>
      <p:sp>
        <p:nvSpPr>
          <p:cNvPr id="13" name="Прямоугольник 12"/>
          <p:cNvSpPr/>
          <p:nvPr/>
        </p:nvSpPr>
        <p:spPr>
          <a:xfrm>
            <a:off x="539552" y="4077072"/>
            <a:ext cx="2612700" cy="545421"/>
          </a:xfrm>
          <a:prstGeom prst="rect">
            <a:avLst/>
          </a:prstGeom>
        </p:spPr>
        <p:txBody>
          <a:bodyPr wrap="square" lIns="82945" tIns="41473" rIns="82945" bIns="41473">
            <a:spAutoFit/>
          </a:bodyPr>
          <a:lstStyle/>
          <a:p>
            <a:r>
              <a:rPr lang="ru-RU" sz="1500" dirty="0">
                <a:latin typeface="Calibri" pitchFamily="34" charset="0"/>
              </a:rPr>
              <a:t>Воспитание  (внешняя среда)?</a:t>
            </a:r>
          </a:p>
        </p:txBody>
      </p:sp>
      <p:pic>
        <p:nvPicPr>
          <p:cNvPr id="104454" name="Picture 6" descr="http://farm2.static.flickr.com/1072/4606616082_025759ac82_o.jpg"/>
          <p:cNvPicPr>
            <a:picLocks noChangeAspect="1" noChangeArrowheads="1"/>
          </p:cNvPicPr>
          <p:nvPr/>
        </p:nvPicPr>
        <p:blipFill>
          <a:blip r:embed="rId4" cstate="print"/>
          <a:srcRect/>
          <a:stretch>
            <a:fillRect/>
          </a:stretch>
        </p:blipFill>
        <p:spPr bwMode="auto">
          <a:xfrm>
            <a:off x="522315" y="4604838"/>
            <a:ext cx="2612700" cy="1706679"/>
          </a:xfrm>
          <a:prstGeom prst="rect">
            <a:avLst/>
          </a:prstGeom>
          <a:noFill/>
        </p:spPr>
      </p:pic>
      <p:sp>
        <p:nvSpPr>
          <p:cNvPr id="16" name="TextBox 15"/>
          <p:cNvSpPr txBox="1"/>
          <p:nvPr/>
        </p:nvSpPr>
        <p:spPr>
          <a:xfrm>
            <a:off x="7119382" y="3624972"/>
            <a:ext cx="653175" cy="360755"/>
          </a:xfrm>
          <a:prstGeom prst="rect">
            <a:avLst/>
          </a:prstGeom>
          <a:noFill/>
        </p:spPr>
        <p:txBody>
          <a:bodyPr wrap="square" lIns="82945" tIns="41473" rIns="82945" bIns="41473" rtlCol="0">
            <a:spAutoFit/>
          </a:bodyPr>
          <a:lstStyle/>
          <a:p>
            <a:pPr algn="ctr"/>
            <a:r>
              <a:rPr lang="ru-RU" dirty="0" smtClean="0">
                <a:latin typeface="Calibri" pitchFamily="34" charset="0"/>
              </a:rPr>
              <a:t>ИЛИ</a:t>
            </a:r>
            <a:endParaRPr lang="ru-RU" dirty="0">
              <a:latin typeface="Calibri" pitchFamily="34" charset="0"/>
            </a:endParaRPr>
          </a:p>
        </p:txBody>
      </p:sp>
      <p:sp>
        <p:nvSpPr>
          <p:cNvPr id="17" name="Прямоугольник 16"/>
          <p:cNvSpPr/>
          <p:nvPr/>
        </p:nvSpPr>
        <p:spPr>
          <a:xfrm>
            <a:off x="3330967" y="4147567"/>
            <a:ext cx="2612700" cy="314588"/>
          </a:xfrm>
          <a:prstGeom prst="rect">
            <a:avLst/>
          </a:prstGeom>
        </p:spPr>
        <p:txBody>
          <a:bodyPr wrap="square" lIns="82945" tIns="41473" rIns="82945" bIns="41473">
            <a:spAutoFit/>
          </a:bodyPr>
          <a:lstStyle/>
          <a:p>
            <a:pPr algn="ctr"/>
            <a:r>
              <a:rPr lang="ru-RU" sz="1500" dirty="0">
                <a:latin typeface="Calibri" pitchFamily="34" charset="0"/>
              </a:rPr>
              <a:t>Скачкообразность?</a:t>
            </a:r>
          </a:p>
        </p:txBody>
      </p:sp>
      <p:pic>
        <p:nvPicPr>
          <p:cNvPr id="104464" name="Picture 16" descr="http://mama.ua/media/uploads/%D0%BB%D0%B5%D1%81%D1%82%D0%BD%D0%B8%D1%86%D0%B0.jpg"/>
          <p:cNvPicPr>
            <a:picLocks noChangeAspect="1" noChangeArrowheads="1"/>
          </p:cNvPicPr>
          <p:nvPr/>
        </p:nvPicPr>
        <p:blipFill>
          <a:blip r:embed="rId5" cstate="print"/>
          <a:srcRect/>
          <a:stretch>
            <a:fillRect/>
          </a:stretch>
        </p:blipFill>
        <p:spPr bwMode="auto">
          <a:xfrm>
            <a:off x="3461603" y="4604838"/>
            <a:ext cx="2482064" cy="1654884"/>
          </a:xfrm>
          <a:prstGeom prst="rect">
            <a:avLst/>
          </a:prstGeom>
          <a:noFill/>
        </p:spPr>
      </p:pic>
      <p:sp>
        <p:nvSpPr>
          <p:cNvPr id="22" name="TextBox 21"/>
          <p:cNvSpPr txBox="1"/>
          <p:nvPr/>
        </p:nvSpPr>
        <p:spPr>
          <a:xfrm>
            <a:off x="6204937" y="881350"/>
            <a:ext cx="2351430" cy="560810"/>
          </a:xfrm>
          <a:prstGeom prst="rect">
            <a:avLst/>
          </a:prstGeom>
          <a:noFill/>
        </p:spPr>
        <p:txBody>
          <a:bodyPr wrap="square" lIns="82945" tIns="41473" rIns="82945" bIns="41473" rtlCol="0">
            <a:spAutoFit/>
          </a:bodyPr>
          <a:lstStyle/>
          <a:p>
            <a:pPr algn="ctr"/>
            <a:r>
              <a:rPr lang="ru-RU" sz="1500" b="1" dirty="0">
                <a:solidFill>
                  <a:schemeClr val="tx1">
                    <a:lumMod val="95000"/>
                    <a:lumOff val="5000"/>
                  </a:schemeClr>
                </a:solidFill>
                <a:latin typeface="Calibri" pitchFamily="34" charset="0"/>
              </a:rPr>
              <a:t>3. Какая природа </a:t>
            </a:r>
          </a:p>
          <a:p>
            <a:pPr algn="ctr"/>
            <a:r>
              <a:rPr lang="ru-RU" sz="1500" b="1" dirty="0">
                <a:solidFill>
                  <a:schemeClr val="tx1">
                    <a:lumMod val="95000"/>
                    <a:lumOff val="5000"/>
                  </a:schemeClr>
                </a:solidFill>
                <a:latin typeface="Calibri" pitchFamily="34" charset="0"/>
              </a:rPr>
              <a:t>объекта развития? </a:t>
            </a:r>
          </a:p>
        </p:txBody>
      </p:sp>
      <p:sp>
        <p:nvSpPr>
          <p:cNvPr id="24" name="TextBox 23"/>
          <p:cNvSpPr txBox="1"/>
          <p:nvPr/>
        </p:nvSpPr>
        <p:spPr>
          <a:xfrm>
            <a:off x="6335572" y="1403945"/>
            <a:ext cx="2547158" cy="314588"/>
          </a:xfrm>
          <a:prstGeom prst="rect">
            <a:avLst/>
          </a:prstGeom>
          <a:noFill/>
        </p:spPr>
        <p:txBody>
          <a:bodyPr wrap="square" lIns="82945" tIns="41473" rIns="82945" bIns="41473" rtlCol="0">
            <a:spAutoFit/>
          </a:bodyPr>
          <a:lstStyle/>
          <a:p>
            <a:pPr algn="ctr"/>
            <a:r>
              <a:rPr lang="ru-RU" sz="1500" dirty="0">
                <a:latin typeface="Calibri" pitchFamily="34" charset="0"/>
              </a:rPr>
              <a:t>Человек- организм? </a:t>
            </a:r>
          </a:p>
        </p:txBody>
      </p:sp>
      <p:sp>
        <p:nvSpPr>
          <p:cNvPr id="25" name="Прямоугольник 24"/>
          <p:cNvSpPr/>
          <p:nvPr/>
        </p:nvSpPr>
        <p:spPr>
          <a:xfrm>
            <a:off x="6718254" y="4147567"/>
            <a:ext cx="1897792" cy="314588"/>
          </a:xfrm>
          <a:prstGeom prst="rect">
            <a:avLst/>
          </a:prstGeom>
        </p:spPr>
        <p:txBody>
          <a:bodyPr wrap="none" lIns="82945" tIns="41473" rIns="82945" bIns="41473">
            <a:spAutoFit/>
          </a:bodyPr>
          <a:lstStyle/>
          <a:p>
            <a:pPr algn="ctr"/>
            <a:r>
              <a:rPr lang="ru-RU" sz="1500" dirty="0" smtClean="0">
                <a:latin typeface="Calibri" pitchFamily="34" charset="0"/>
              </a:rPr>
              <a:t>Человек- механизм? </a:t>
            </a:r>
          </a:p>
        </p:txBody>
      </p:sp>
      <p:sp>
        <p:nvSpPr>
          <p:cNvPr id="26" name="TextBox 25"/>
          <p:cNvSpPr txBox="1"/>
          <p:nvPr/>
        </p:nvSpPr>
        <p:spPr>
          <a:xfrm>
            <a:off x="4245412" y="3624972"/>
            <a:ext cx="653175" cy="360755"/>
          </a:xfrm>
          <a:prstGeom prst="rect">
            <a:avLst/>
          </a:prstGeom>
          <a:noFill/>
        </p:spPr>
        <p:txBody>
          <a:bodyPr wrap="square" lIns="82945" tIns="41473" rIns="82945" bIns="41473" rtlCol="0">
            <a:spAutoFit/>
          </a:bodyPr>
          <a:lstStyle/>
          <a:p>
            <a:pPr algn="ctr"/>
            <a:r>
              <a:rPr lang="ru-RU" dirty="0" smtClean="0">
                <a:latin typeface="Calibri" pitchFamily="34" charset="0"/>
              </a:rPr>
              <a:t>ИЛИ</a:t>
            </a:r>
            <a:endParaRPr lang="ru-RU" dirty="0">
              <a:latin typeface="Calibri" pitchFamily="34" charset="0"/>
            </a:endParaRPr>
          </a:p>
        </p:txBody>
      </p:sp>
      <p:pic>
        <p:nvPicPr>
          <p:cNvPr id="104470" name="Picture 22" descr="http://chto-proishodit.ru/system/files/news/12.2014/biologicheskie_chasi.jpg"/>
          <p:cNvPicPr>
            <a:picLocks noChangeAspect="1" noChangeArrowheads="1"/>
          </p:cNvPicPr>
          <p:nvPr/>
        </p:nvPicPr>
        <p:blipFill>
          <a:blip r:embed="rId6" cstate="print"/>
          <a:srcRect/>
          <a:stretch>
            <a:fillRect/>
          </a:stretch>
        </p:blipFill>
        <p:spPr bwMode="auto">
          <a:xfrm>
            <a:off x="6400889" y="4539514"/>
            <a:ext cx="2220795" cy="1673782"/>
          </a:xfrm>
          <a:prstGeom prst="rect">
            <a:avLst/>
          </a:prstGeom>
          <a:noFill/>
        </p:spPr>
      </p:pic>
      <p:pic>
        <p:nvPicPr>
          <p:cNvPr id="104478" name="Picture 30" descr="http://corpusstatera.ru/wp-content/uploads/2015/10/%D1%81%D0%B2%D0%BE%D0%B1%D0%BE%D0%B4%D0%B0.jpg"/>
          <p:cNvPicPr>
            <a:picLocks noChangeAspect="1" noChangeArrowheads="1"/>
          </p:cNvPicPr>
          <p:nvPr/>
        </p:nvPicPr>
        <p:blipFill>
          <a:blip r:embed="rId7" cstate="print"/>
          <a:srcRect/>
          <a:stretch>
            <a:fillRect/>
          </a:stretch>
        </p:blipFill>
        <p:spPr bwMode="auto">
          <a:xfrm>
            <a:off x="6270254" y="1730566"/>
            <a:ext cx="2522136" cy="1698433"/>
          </a:xfrm>
          <a:prstGeom prst="rect">
            <a:avLst/>
          </a:prstGeom>
          <a:noFill/>
        </p:spPr>
      </p:pic>
      <p:pic>
        <p:nvPicPr>
          <p:cNvPr id="104484" name="Picture 36" descr="http://img.mota.ru/upload/wallpapers/2013/05/21/01/04/35988/xs0Nrb8edm-1680x1050.jpg"/>
          <p:cNvPicPr>
            <a:picLocks noChangeAspect="1" noChangeArrowheads="1"/>
          </p:cNvPicPr>
          <p:nvPr/>
        </p:nvPicPr>
        <p:blipFill>
          <a:blip r:embed="rId8" cstate="print"/>
          <a:srcRect/>
          <a:stretch>
            <a:fillRect/>
          </a:stretch>
        </p:blipFill>
        <p:spPr bwMode="auto">
          <a:xfrm>
            <a:off x="3330967" y="1730567"/>
            <a:ext cx="2743335" cy="1714764"/>
          </a:xfrm>
          <a:prstGeom prst="rect">
            <a:avLst/>
          </a:prstGeom>
          <a:noFill/>
        </p:spPr>
      </p:pic>
      <p:sp>
        <p:nvSpPr>
          <p:cNvPr id="37" name="TextBox 36"/>
          <p:cNvSpPr txBox="1"/>
          <p:nvPr/>
        </p:nvSpPr>
        <p:spPr>
          <a:xfrm>
            <a:off x="195728" y="6499245"/>
            <a:ext cx="7054289" cy="222255"/>
          </a:xfrm>
          <a:prstGeom prst="rect">
            <a:avLst/>
          </a:prstGeom>
          <a:noFill/>
        </p:spPr>
        <p:txBody>
          <a:bodyPr wrap="square" lIns="82945" tIns="41473" rIns="82945" bIns="41473" rtlCol="0">
            <a:spAutoFit/>
          </a:bodyPr>
          <a:lstStyle/>
          <a:p>
            <a:r>
              <a:rPr lang="ru-RU" sz="900" i="1" dirty="0" err="1">
                <a:solidFill>
                  <a:srgbClr val="000000"/>
                </a:solidFill>
                <a:latin typeface="Times New Roman" pitchFamily="16" charset="0"/>
              </a:rPr>
              <a:t>Грэйс</a:t>
            </a:r>
            <a:r>
              <a:rPr lang="ru-RU" sz="900" i="1" dirty="0">
                <a:solidFill>
                  <a:srgbClr val="000000"/>
                </a:solidFill>
                <a:latin typeface="Times New Roman" pitchFamily="16" charset="0"/>
              </a:rPr>
              <a:t> </a:t>
            </a:r>
            <a:r>
              <a:rPr lang="ru-RU" sz="900" i="1" dirty="0" err="1">
                <a:solidFill>
                  <a:srgbClr val="000000"/>
                </a:solidFill>
                <a:latin typeface="Times New Roman" pitchFamily="16" charset="0"/>
              </a:rPr>
              <a:t>Крайг</a:t>
            </a:r>
            <a:r>
              <a:rPr lang="ru-RU" sz="900" i="1" dirty="0">
                <a:solidFill>
                  <a:srgbClr val="000000"/>
                </a:solidFill>
                <a:latin typeface="Times New Roman" pitchFamily="16" charset="0"/>
              </a:rPr>
              <a:t>, «Психология развития» ; оригинал </a:t>
            </a:r>
            <a:r>
              <a:rPr lang="en-US" sz="900" i="1" dirty="0">
                <a:solidFill>
                  <a:srgbClr val="000000"/>
                </a:solidFill>
                <a:latin typeface="Times New Roman" pitchFamily="16" charset="0"/>
              </a:rPr>
              <a:t>Grace </a:t>
            </a:r>
            <a:r>
              <a:rPr lang="en-US" sz="900" i="1" dirty="0" err="1">
                <a:solidFill>
                  <a:srgbClr val="000000"/>
                </a:solidFill>
                <a:latin typeface="Times New Roman" pitchFamily="16" charset="0"/>
              </a:rPr>
              <a:t>J.Craig</a:t>
            </a:r>
            <a:r>
              <a:rPr lang="ru-RU" sz="900" i="1" dirty="0">
                <a:solidFill>
                  <a:srgbClr val="000000"/>
                </a:solidFill>
                <a:latin typeface="Times New Roman" pitchFamily="16" charset="0"/>
              </a:rPr>
              <a:t>, </a:t>
            </a:r>
            <a:r>
              <a:rPr lang="en-US" sz="900" i="1" dirty="0">
                <a:solidFill>
                  <a:srgbClr val="000000"/>
                </a:solidFill>
                <a:latin typeface="Times New Roman" pitchFamily="16" charset="0"/>
              </a:rPr>
              <a:t>Human Development</a:t>
            </a:r>
            <a:r>
              <a:rPr lang="ru-RU" sz="900" i="1" dirty="0">
                <a:solidFill>
                  <a:srgbClr val="000000"/>
                </a:solidFill>
                <a:latin typeface="Times New Roman" pitchFamily="16" charset="0"/>
              </a:rPr>
              <a:t> </a:t>
            </a:r>
            <a:r>
              <a:rPr lang="en-US" sz="900" i="1" dirty="0">
                <a:solidFill>
                  <a:srgbClr val="000000"/>
                </a:solidFill>
                <a:latin typeface="Times New Roman" pitchFamily="16" charset="0"/>
              </a:rPr>
              <a:t>University of Massachusetts</a:t>
            </a:r>
            <a:r>
              <a:rPr lang="ru-RU" sz="900" i="1" dirty="0">
                <a:solidFill>
                  <a:srgbClr val="000000"/>
                </a:solidFill>
                <a:latin typeface="Times New Roman" pitchFamily="16" charset="0"/>
              </a:rPr>
              <a:t>)</a:t>
            </a:r>
          </a:p>
        </p:txBody>
      </p:sp>
      <p:sp>
        <p:nvSpPr>
          <p:cNvPr id="38" name="Номер слайда 37"/>
          <p:cNvSpPr>
            <a:spLocks noGrp="1"/>
          </p:cNvSpPr>
          <p:nvPr>
            <p:ph type="sldNum" idx="12"/>
          </p:nvPr>
        </p:nvSpPr>
        <p:spPr/>
        <p:txBody>
          <a:bodyPr/>
          <a:lstStyle/>
          <a:p>
            <a:pPr>
              <a:defRPr/>
            </a:pPr>
            <a:fld id="{5B3C2506-B21D-4249-98F7-5EBB34377091}" type="slidenum">
              <a:rPr lang="en-GB" smtClean="0"/>
              <a:pPr>
                <a:defRPr/>
              </a:pPr>
              <a:t>6</a:t>
            </a:fld>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descr="http://ecx.images-amazon.com/images/I/51EBlhBq6yL._SX331_BO1,204,203,200_.jpg"/>
          <p:cNvPicPr>
            <a:picLocks noChangeAspect="1" noChangeArrowheads="1"/>
          </p:cNvPicPr>
          <p:nvPr/>
        </p:nvPicPr>
        <p:blipFill>
          <a:blip r:embed="rId2" cstate="print"/>
          <a:srcRect/>
          <a:stretch>
            <a:fillRect/>
          </a:stretch>
        </p:blipFill>
        <p:spPr bwMode="auto">
          <a:xfrm>
            <a:off x="323528" y="332656"/>
            <a:ext cx="2185620" cy="3275493"/>
          </a:xfrm>
          <a:prstGeom prst="rect">
            <a:avLst/>
          </a:prstGeom>
          <a:noFill/>
        </p:spPr>
      </p:pic>
      <p:sp>
        <p:nvSpPr>
          <p:cNvPr id="6" name="TextBox 5"/>
          <p:cNvSpPr txBox="1"/>
          <p:nvPr/>
        </p:nvSpPr>
        <p:spPr>
          <a:xfrm>
            <a:off x="2267744" y="188640"/>
            <a:ext cx="6552728" cy="637754"/>
          </a:xfrm>
          <a:prstGeom prst="rect">
            <a:avLst/>
          </a:prstGeom>
          <a:noFill/>
        </p:spPr>
        <p:txBody>
          <a:bodyPr wrap="square" lIns="82945" tIns="41473" rIns="82945" bIns="41473" rtlCol="0">
            <a:spAutoFit/>
          </a:bodyPr>
          <a:lstStyle/>
          <a:p>
            <a:pPr algn="r"/>
            <a:r>
              <a:rPr lang="ru-RU" b="1" dirty="0">
                <a:solidFill>
                  <a:srgbClr val="0070C0"/>
                </a:solidFill>
              </a:rPr>
              <a:t>УМЕНИЕ УЧИТЬСЯ. </a:t>
            </a:r>
            <a:r>
              <a:rPr lang="ru-RU" b="1" dirty="0" smtClean="0">
                <a:solidFill>
                  <a:srgbClr val="0070C0"/>
                </a:solidFill>
              </a:rPr>
              <a:t>МЕЖДУНАРОДНЫЕ ПЕРСПЕКТИВЫ – </a:t>
            </a:r>
          </a:p>
          <a:p>
            <a:pPr algn="r"/>
            <a:r>
              <a:rPr lang="ru-RU" b="1" dirty="0" smtClean="0">
                <a:solidFill>
                  <a:srgbClr val="0070C0"/>
                </a:solidFill>
              </a:rPr>
              <a:t>ОТ ТЕОРИИ К ПРАКТИКЕ </a:t>
            </a:r>
            <a:endParaRPr lang="ru-RU" b="1" dirty="0">
              <a:solidFill>
                <a:srgbClr val="0070C0"/>
              </a:solidFill>
            </a:endParaRPr>
          </a:p>
        </p:txBody>
      </p:sp>
      <p:graphicFrame>
        <p:nvGraphicFramePr>
          <p:cNvPr id="4" name="Таблица 3"/>
          <p:cNvGraphicFramePr>
            <a:graphicFrameLocks noGrp="1"/>
          </p:cNvGraphicFramePr>
          <p:nvPr/>
        </p:nvGraphicFramePr>
        <p:xfrm>
          <a:off x="251520" y="4293096"/>
          <a:ext cx="8208912" cy="2184820"/>
        </p:xfrm>
        <a:graphic>
          <a:graphicData uri="http://schemas.openxmlformats.org/drawingml/2006/table">
            <a:tbl>
              <a:tblPr>
                <a:tableStyleId>{2D5ABB26-0587-4C30-8999-92F81FD0307C}</a:tableStyleId>
              </a:tblPr>
              <a:tblGrid>
                <a:gridCol w="2289024">
                  <a:extLst>
                    <a:ext uri="{9D8B030D-6E8A-4147-A177-3AD203B41FA5}">
                      <a16:colId xmlns:a16="http://schemas.microsoft.com/office/drawing/2014/main" val="20000"/>
                    </a:ext>
                  </a:extLst>
                </a:gridCol>
                <a:gridCol w="2052228">
                  <a:extLst>
                    <a:ext uri="{9D8B030D-6E8A-4147-A177-3AD203B41FA5}">
                      <a16:colId xmlns:a16="http://schemas.microsoft.com/office/drawing/2014/main" val="20001"/>
                    </a:ext>
                  </a:extLst>
                </a:gridCol>
                <a:gridCol w="2131160">
                  <a:extLst>
                    <a:ext uri="{9D8B030D-6E8A-4147-A177-3AD203B41FA5}">
                      <a16:colId xmlns:a16="http://schemas.microsoft.com/office/drawing/2014/main" val="20002"/>
                    </a:ext>
                  </a:extLst>
                </a:gridCol>
                <a:gridCol w="871335">
                  <a:extLst>
                    <a:ext uri="{9D8B030D-6E8A-4147-A177-3AD203B41FA5}">
                      <a16:colId xmlns:a16="http://schemas.microsoft.com/office/drawing/2014/main" val="20003"/>
                    </a:ext>
                  </a:extLst>
                </a:gridCol>
                <a:gridCol w="865165">
                  <a:extLst>
                    <a:ext uri="{9D8B030D-6E8A-4147-A177-3AD203B41FA5}">
                      <a16:colId xmlns:a16="http://schemas.microsoft.com/office/drawing/2014/main" val="20004"/>
                    </a:ext>
                  </a:extLst>
                </a:gridCol>
              </a:tblGrid>
              <a:tr h="324036">
                <a:tc rowSpan="2">
                  <a:txBody>
                    <a:bodyPr/>
                    <a:lstStyle/>
                    <a:p>
                      <a:pPr algn="ctr">
                        <a:lnSpc>
                          <a:spcPct val="115000"/>
                        </a:lnSpc>
                        <a:spcAft>
                          <a:spcPts val="0"/>
                        </a:spcAft>
                      </a:pPr>
                      <a:r>
                        <a:rPr lang="ru-RU" sz="1200" b="1" dirty="0"/>
                        <a:t>Парадигмы</a:t>
                      </a:r>
                      <a:endParaRPr lang="ru-RU" sz="1200" b="1" dirty="0">
                        <a:latin typeface="Calibri"/>
                        <a:ea typeface="Calibri"/>
                        <a:cs typeface="Times New Roman"/>
                      </a:endParaRPr>
                    </a:p>
                  </a:txBody>
                  <a:tcPr marL="68580" marR="68580" marT="0" marB="0">
                    <a:solidFill>
                      <a:schemeClr val="bg1">
                        <a:lumMod val="85000"/>
                      </a:schemeClr>
                    </a:solidFill>
                  </a:tcPr>
                </a:tc>
                <a:tc gridSpan="4">
                  <a:txBody>
                    <a:bodyPr/>
                    <a:lstStyle/>
                    <a:p>
                      <a:pPr algn="ctr">
                        <a:lnSpc>
                          <a:spcPct val="115000"/>
                        </a:lnSpc>
                        <a:spcAft>
                          <a:spcPts val="0"/>
                        </a:spcAft>
                      </a:pPr>
                      <a:r>
                        <a:rPr lang="ru-RU" sz="1200" b="1" dirty="0"/>
                        <a:t>Подходы</a:t>
                      </a:r>
                      <a:endParaRPr lang="ru-RU" sz="1200" b="1" dirty="0">
                        <a:latin typeface="Calibri"/>
                        <a:ea typeface="Calibri"/>
                        <a:cs typeface="Times New Roman"/>
                      </a:endParaRPr>
                    </a:p>
                  </a:txBody>
                  <a:tcPr marL="68580" marR="68580" marT="0" marB="0">
                    <a:solidFill>
                      <a:schemeClr val="bg1">
                        <a:lumMod val="95000"/>
                      </a:schemeClr>
                    </a:solidFill>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612068">
                <a:tc vMerge="1">
                  <a:txBody>
                    <a:bodyPr/>
                    <a:lstStyle/>
                    <a:p>
                      <a:endParaRPr lang="ru-RU"/>
                    </a:p>
                  </a:txBody>
                  <a:tcPr/>
                </a:tc>
                <a:tc>
                  <a:txBody>
                    <a:bodyPr/>
                    <a:lstStyle/>
                    <a:p>
                      <a:pPr algn="ctr">
                        <a:lnSpc>
                          <a:spcPct val="115000"/>
                        </a:lnSpc>
                        <a:spcAft>
                          <a:spcPts val="0"/>
                        </a:spcAft>
                      </a:pPr>
                      <a:r>
                        <a:rPr lang="ru-RU" sz="1200" b="1" dirty="0"/>
                        <a:t>Когнитивный и </a:t>
                      </a:r>
                      <a:r>
                        <a:rPr lang="ru-RU" sz="1200" b="1" dirty="0" err="1"/>
                        <a:t>метакогнитивный</a:t>
                      </a:r>
                      <a:endParaRPr lang="ru-RU" sz="1200" b="1" dirty="0">
                        <a:latin typeface="Calibri"/>
                        <a:ea typeface="Calibri"/>
                        <a:cs typeface="Times New Roman"/>
                      </a:endParaRPr>
                    </a:p>
                  </a:txBody>
                  <a:tcPr marL="68580" marR="68580" marT="0" marB="0">
                    <a:solidFill>
                      <a:srgbClr val="BDEEFF"/>
                    </a:solidFill>
                  </a:tcPr>
                </a:tc>
                <a:tc>
                  <a:txBody>
                    <a:bodyPr/>
                    <a:lstStyle/>
                    <a:p>
                      <a:pPr algn="ctr">
                        <a:lnSpc>
                          <a:spcPct val="115000"/>
                        </a:lnSpc>
                        <a:spcAft>
                          <a:spcPts val="0"/>
                        </a:spcAft>
                      </a:pPr>
                      <a:r>
                        <a:rPr lang="ru-RU" sz="1200" b="1" dirty="0" err="1"/>
                        <a:t>Социокультурно-исторический</a:t>
                      </a:r>
                      <a:endParaRPr lang="ru-RU" sz="1200" b="1" dirty="0">
                        <a:latin typeface="Calibri"/>
                        <a:ea typeface="Calibri"/>
                        <a:cs typeface="Times New Roman"/>
                      </a:endParaRPr>
                    </a:p>
                  </a:txBody>
                  <a:tcPr marL="68580" marR="68580" marT="0" marB="0">
                    <a:solidFill>
                      <a:srgbClr val="E1F7FF"/>
                    </a:solidFill>
                  </a:tcPr>
                </a:tc>
                <a:tc>
                  <a:txBody>
                    <a:bodyPr/>
                    <a:lstStyle/>
                    <a:p>
                      <a:pPr algn="ctr">
                        <a:lnSpc>
                          <a:spcPct val="115000"/>
                        </a:lnSpc>
                        <a:spcAft>
                          <a:spcPts val="0"/>
                        </a:spcAft>
                      </a:pPr>
                      <a:r>
                        <a:rPr lang="ru-RU" sz="1200" b="1" dirty="0"/>
                        <a:t>Другие</a:t>
                      </a:r>
                      <a:endParaRPr lang="ru-RU" sz="1200" b="1" dirty="0">
                        <a:latin typeface="Calibri"/>
                        <a:ea typeface="Calibri"/>
                        <a:cs typeface="Times New Roman"/>
                      </a:endParaRPr>
                    </a:p>
                  </a:txBody>
                  <a:tcPr marL="68580" marR="68580" marT="0" marB="0">
                    <a:solidFill>
                      <a:srgbClr val="EBFAFF"/>
                    </a:solidFill>
                  </a:tcPr>
                </a:tc>
                <a:tc>
                  <a:txBody>
                    <a:bodyPr/>
                    <a:lstStyle/>
                    <a:p>
                      <a:pPr algn="ctr">
                        <a:lnSpc>
                          <a:spcPct val="115000"/>
                        </a:lnSpc>
                        <a:spcAft>
                          <a:spcPts val="0"/>
                        </a:spcAft>
                      </a:pPr>
                      <a:r>
                        <a:rPr lang="ru-RU" sz="1200" b="1" dirty="0"/>
                        <a:t>Всего</a:t>
                      </a:r>
                      <a:endParaRPr lang="ru-RU" sz="1200" b="1" dirty="0">
                        <a:latin typeface="Calibri"/>
                        <a:ea typeface="Calibri"/>
                        <a:cs typeface="Times New Roman"/>
                      </a:endParaRPr>
                    </a:p>
                  </a:txBody>
                  <a:tcPr marL="68580" marR="68580" marT="0" marB="0">
                    <a:solidFill>
                      <a:schemeClr val="bg1">
                        <a:lumMod val="85000"/>
                      </a:schemeClr>
                    </a:solidFill>
                  </a:tcPr>
                </a:tc>
                <a:extLst>
                  <a:ext uri="{0D108BD9-81ED-4DB2-BD59-A6C34878D82A}">
                    <a16:rowId xmlns:a16="http://schemas.microsoft.com/office/drawing/2014/main" val="10001"/>
                  </a:ext>
                </a:extLst>
              </a:tr>
              <a:tr h="504056">
                <a:tc>
                  <a:txBody>
                    <a:bodyPr/>
                    <a:lstStyle/>
                    <a:p>
                      <a:pPr>
                        <a:lnSpc>
                          <a:spcPct val="115000"/>
                        </a:lnSpc>
                        <a:spcAft>
                          <a:spcPts val="0"/>
                        </a:spcAft>
                      </a:pPr>
                      <a:r>
                        <a:rPr lang="ru-RU" sz="1200" dirty="0"/>
                        <a:t>Образование на протяжении всей жизни</a:t>
                      </a:r>
                      <a:endParaRPr lang="ru-RU" sz="1200" dirty="0">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ru-RU" sz="1200" dirty="0"/>
                        <a:t>10</a:t>
                      </a:r>
                      <a:endParaRPr lang="ru-RU" sz="1200" dirty="0">
                        <a:latin typeface="Calibri"/>
                        <a:ea typeface="Calibri"/>
                        <a:cs typeface="Times New Roman"/>
                      </a:endParaRPr>
                    </a:p>
                  </a:txBody>
                  <a:tcPr marL="68580" marR="68580" marT="0" marB="0">
                    <a:solidFill>
                      <a:srgbClr val="BDEEFF"/>
                    </a:solidFill>
                  </a:tcPr>
                </a:tc>
                <a:tc>
                  <a:txBody>
                    <a:bodyPr/>
                    <a:lstStyle/>
                    <a:p>
                      <a:pPr algn="ctr">
                        <a:lnSpc>
                          <a:spcPct val="115000"/>
                        </a:lnSpc>
                        <a:spcAft>
                          <a:spcPts val="0"/>
                        </a:spcAft>
                      </a:pPr>
                      <a:r>
                        <a:rPr lang="ru-RU" sz="1200" dirty="0"/>
                        <a:t>13</a:t>
                      </a:r>
                      <a:endParaRPr lang="ru-RU" sz="1200" dirty="0">
                        <a:latin typeface="Calibri"/>
                        <a:ea typeface="Calibri"/>
                        <a:cs typeface="Times New Roman"/>
                      </a:endParaRPr>
                    </a:p>
                  </a:txBody>
                  <a:tcPr marL="68580" marR="68580" marT="0" marB="0">
                    <a:solidFill>
                      <a:srgbClr val="E1F7FF"/>
                    </a:solidFill>
                  </a:tcPr>
                </a:tc>
                <a:tc>
                  <a:txBody>
                    <a:bodyPr/>
                    <a:lstStyle/>
                    <a:p>
                      <a:pPr algn="ctr">
                        <a:lnSpc>
                          <a:spcPct val="115000"/>
                        </a:lnSpc>
                        <a:spcAft>
                          <a:spcPts val="0"/>
                        </a:spcAft>
                      </a:pPr>
                      <a:r>
                        <a:rPr lang="ru-RU" sz="1200" dirty="0"/>
                        <a:t>9</a:t>
                      </a:r>
                      <a:endParaRPr lang="ru-RU" sz="1200" dirty="0">
                        <a:latin typeface="Calibri"/>
                        <a:ea typeface="Calibri"/>
                        <a:cs typeface="Times New Roman"/>
                      </a:endParaRPr>
                    </a:p>
                  </a:txBody>
                  <a:tcPr marL="68580" marR="68580" marT="0" marB="0">
                    <a:solidFill>
                      <a:srgbClr val="EBFAFF"/>
                    </a:solidFill>
                  </a:tcPr>
                </a:tc>
                <a:tc>
                  <a:txBody>
                    <a:bodyPr/>
                    <a:lstStyle/>
                    <a:p>
                      <a:pPr algn="ctr">
                        <a:lnSpc>
                          <a:spcPct val="115000"/>
                        </a:lnSpc>
                        <a:spcAft>
                          <a:spcPts val="0"/>
                        </a:spcAft>
                      </a:pPr>
                      <a:r>
                        <a:rPr lang="ru-RU" sz="1200" b="1" dirty="0"/>
                        <a:t>32</a:t>
                      </a:r>
                      <a:endParaRPr lang="ru-RU" sz="1200" b="1" dirty="0">
                        <a:latin typeface="Calibri"/>
                        <a:ea typeface="Calibri"/>
                        <a:cs typeface="Times New Roman"/>
                      </a:endParaRPr>
                    </a:p>
                  </a:txBody>
                  <a:tcPr marL="68580" marR="68580" marT="0" marB="0">
                    <a:solidFill>
                      <a:schemeClr val="bg1">
                        <a:lumMod val="85000"/>
                      </a:schemeClr>
                    </a:solidFill>
                  </a:tcPr>
                </a:tc>
                <a:extLst>
                  <a:ext uri="{0D108BD9-81ED-4DB2-BD59-A6C34878D82A}">
                    <a16:rowId xmlns:a16="http://schemas.microsoft.com/office/drawing/2014/main" val="10002"/>
                  </a:ext>
                </a:extLst>
              </a:tr>
              <a:tr h="288032">
                <a:tc>
                  <a:txBody>
                    <a:bodyPr/>
                    <a:lstStyle/>
                    <a:p>
                      <a:pPr>
                        <a:lnSpc>
                          <a:spcPct val="115000"/>
                        </a:lnSpc>
                        <a:spcAft>
                          <a:spcPts val="0"/>
                        </a:spcAft>
                      </a:pPr>
                      <a:r>
                        <a:rPr lang="ru-RU" sz="1200" dirty="0"/>
                        <a:t>Психология развития (возрастная психология)</a:t>
                      </a:r>
                      <a:endParaRPr lang="ru-RU" sz="1200" dirty="0">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ru-RU" sz="1200" dirty="0"/>
                        <a:t>8</a:t>
                      </a:r>
                      <a:endParaRPr lang="ru-RU" sz="1200" dirty="0">
                        <a:latin typeface="Calibri"/>
                        <a:ea typeface="Calibri"/>
                        <a:cs typeface="Times New Roman"/>
                      </a:endParaRPr>
                    </a:p>
                  </a:txBody>
                  <a:tcPr marL="68580" marR="68580" marT="0" marB="0">
                    <a:solidFill>
                      <a:srgbClr val="BDEEFF"/>
                    </a:solidFill>
                  </a:tcPr>
                </a:tc>
                <a:tc>
                  <a:txBody>
                    <a:bodyPr/>
                    <a:lstStyle/>
                    <a:p>
                      <a:pPr algn="ctr">
                        <a:lnSpc>
                          <a:spcPct val="115000"/>
                        </a:lnSpc>
                        <a:spcAft>
                          <a:spcPts val="0"/>
                        </a:spcAft>
                      </a:pPr>
                      <a:r>
                        <a:rPr lang="ru-RU" sz="1200" dirty="0"/>
                        <a:t>0</a:t>
                      </a:r>
                      <a:endParaRPr lang="ru-RU" sz="1200" dirty="0">
                        <a:latin typeface="Calibri"/>
                        <a:ea typeface="Calibri"/>
                        <a:cs typeface="Times New Roman"/>
                      </a:endParaRPr>
                    </a:p>
                  </a:txBody>
                  <a:tcPr marL="68580" marR="68580" marT="0" marB="0">
                    <a:solidFill>
                      <a:srgbClr val="E1F7FF"/>
                    </a:solidFill>
                  </a:tcPr>
                </a:tc>
                <a:tc>
                  <a:txBody>
                    <a:bodyPr/>
                    <a:lstStyle/>
                    <a:p>
                      <a:pPr algn="ctr">
                        <a:lnSpc>
                          <a:spcPct val="115000"/>
                        </a:lnSpc>
                        <a:spcAft>
                          <a:spcPts val="0"/>
                        </a:spcAft>
                      </a:pPr>
                      <a:r>
                        <a:rPr lang="ru-RU" sz="1200" dirty="0"/>
                        <a:t>0</a:t>
                      </a:r>
                      <a:endParaRPr lang="ru-RU" sz="1200" dirty="0">
                        <a:latin typeface="Calibri"/>
                        <a:ea typeface="Calibri"/>
                        <a:cs typeface="Times New Roman"/>
                      </a:endParaRPr>
                    </a:p>
                  </a:txBody>
                  <a:tcPr marL="68580" marR="68580" marT="0" marB="0">
                    <a:solidFill>
                      <a:srgbClr val="EBFAFF"/>
                    </a:solidFill>
                  </a:tcPr>
                </a:tc>
                <a:tc>
                  <a:txBody>
                    <a:bodyPr/>
                    <a:lstStyle/>
                    <a:p>
                      <a:pPr algn="ctr">
                        <a:lnSpc>
                          <a:spcPct val="115000"/>
                        </a:lnSpc>
                        <a:spcAft>
                          <a:spcPts val="0"/>
                        </a:spcAft>
                      </a:pPr>
                      <a:r>
                        <a:rPr lang="ru-RU" sz="1200" b="1" dirty="0"/>
                        <a:t>8</a:t>
                      </a:r>
                      <a:endParaRPr lang="ru-RU" sz="1200" b="1" dirty="0">
                        <a:latin typeface="Calibri"/>
                        <a:ea typeface="Calibri"/>
                        <a:cs typeface="Times New Roman"/>
                      </a:endParaRPr>
                    </a:p>
                  </a:txBody>
                  <a:tcPr marL="68580" marR="68580" marT="0" marB="0">
                    <a:solidFill>
                      <a:schemeClr val="bg1">
                        <a:lumMod val="85000"/>
                      </a:schemeClr>
                    </a:solidFill>
                  </a:tcPr>
                </a:tc>
                <a:extLst>
                  <a:ext uri="{0D108BD9-81ED-4DB2-BD59-A6C34878D82A}">
                    <a16:rowId xmlns:a16="http://schemas.microsoft.com/office/drawing/2014/main" val="10003"/>
                  </a:ext>
                </a:extLst>
              </a:tr>
              <a:tr h="324036">
                <a:tc>
                  <a:txBody>
                    <a:bodyPr/>
                    <a:lstStyle/>
                    <a:p>
                      <a:pPr>
                        <a:lnSpc>
                          <a:spcPct val="115000"/>
                        </a:lnSpc>
                        <a:spcAft>
                          <a:spcPts val="0"/>
                        </a:spcAft>
                      </a:pPr>
                      <a:r>
                        <a:rPr lang="ru-RU" sz="1200" b="1" dirty="0"/>
                        <a:t>Всего</a:t>
                      </a:r>
                      <a:endParaRPr lang="ru-RU" sz="1200" b="1" dirty="0">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ru-RU" sz="1200" b="1" dirty="0"/>
                        <a:t>18</a:t>
                      </a:r>
                      <a:endParaRPr lang="ru-RU" sz="1200" b="1" dirty="0">
                        <a:latin typeface="Calibri"/>
                        <a:ea typeface="Calibri"/>
                        <a:cs typeface="Times New Roman"/>
                      </a:endParaRPr>
                    </a:p>
                  </a:txBody>
                  <a:tcPr marL="68580" marR="68580" marT="0" marB="0">
                    <a:solidFill>
                      <a:srgbClr val="BDEEFF"/>
                    </a:solidFill>
                  </a:tcPr>
                </a:tc>
                <a:tc>
                  <a:txBody>
                    <a:bodyPr/>
                    <a:lstStyle/>
                    <a:p>
                      <a:pPr algn="ctr">
                        <a:lnSpc>
                          <a:spcPct val="115000"/>
                        </a:lnSpc>
                        <a:spcAft>
                          <a:spcPts val="0"/>
                        </a:spcAft>
                      </a:pPr>
                      <a:r>
                        <a:rPr lang="ru-RU" sz="1200" b="1" dirty="0"/>
                        <a:t>13</a:t>
                      </a:r>
                      <a:endParaRPr lang="ru-RU" sz="1200" b="1" dirty="0">
                        <a:latin typeface="Calibri"/>
                        <a:ea typeface="Calibri"/>
                        <a:cs typeface="Times New Roman"/>
                      </a:endParaRPr>
                    </a:p>
                  </a:txBody>
                  <a:tcPr marL="68580" marR="68580" marT="0" marB="0">
                    <a:solidFill>
                      <a:srgbClr val="E1F7FF"/>
                    </a:solidFill>
                  </a:tcPr>
                </a:tc>
                <a:tc>
                  <a:txBody>
                    <a:bodyPr/>
                    <a:lstStyle/>
                    <a:p>
                      <a:pPr algn="ctr">
                        <a:lnSpc>
                          <a:spcPct val="115000"/>
                        </a:lnSpc>
                        <a:spcAft>
                          <a:spcPts val="0"/>
                        </a:spcAft>
                      </a:pPr>
                      <a:r>
                        <a:rPr lang="ru-RU" sz="1200" b="1" dirty="0"/>
                        <a:t>9</a:t>
                      </a:r>
                      <a:endParaRPr lang="ru-RU" sz="1200" b="1" dirty="0">
                        <a:latin typeface="Calibri"/>
                        <a:ea typeface="Calibri"/>
                        <a:cs typeface="Times New Roman"/>
                      </a:endParaRPr>
                    </a:p>
                  </a:txBody>
                  <a:tcPr marL="68580" marR="68580" marT="0" marB="0">
                    <a:solidFill>
                      <a:srgbClr val="EBFAFF"/>
                    </a:solidFill>
                  </a:tcPr>
                </a:tc>
                <a:tc>
                  <a:txBody>
                    <a:bodyPr/>
                    <a:lstStyle/>
                    <a:p>
                      <a:pPr algn="ctr">
                        <a:lnSpc>
                          <a:spcPct val="115000"/>
                        </a:lnSpc>
                        <a:spcAft>
                          <a:spcPts val="0"/>
                        </a:spcAft>
                      </a:pPr>
                      <a:r>
                        <a:rPr lang="ru-RU" sz="1200" b="1" dirty="0"/>
                        <a:t>40</a:t>
                      </a:r>
                      <a:endParaRPr lang="ru-RU" sz="1200" b="1" dirty="0">
                        <a:latin typeface="Calibri"/>
                        <a:ea typeface="Calibri"/>
                        <a:cs typeface="Times New Roman"/>
                      </a:endParaRPr>
                    </a:p>
                  </a:txBody>
                  <a:tcPr marL="68580" marR="68580" marT="0" marB="0">
                    <a:solidFill>
                      <a:schemeClr val="bg1">
                        <a:lumMod val="85000"/>
                      </a:schemeClr>
                    </a:solidFill>
                  </a:tcPr>
                </a:tc>
                <a:extLst>
                  <a:ext uri="{0D108BD9-81ED-4DB2-BD59-A6C34878D82A}">
                    <a16:rowId xmlns:a16="http://schemas.microsoft.com/office/drawing/2014/main" val="10004"/>
                  </a:ext>
                </a:extLst>
              </a:tr>
            </a:tbl>
          </a:graphicData>
        </a:graphic>
      </p:graphicFrame>
      <p:sp>
        <p:nvSpPr>
          <p:cNvPr id="5" name="Прямоугольник 4"/>
          <p:cNvSpPr/>
          <p:nvPr/>
        </p:nvSpPr>
        <p:spPr>
          <a:xfrm>
            <a:off x="251520" y="3933056"/>
            <a:ext cx="6696744" cy="307777"/>
          </a:xfrm>
          <a:prstGeom prst="rect">
            <a:avLst/>
          </a:prstGeom>
        </p:spPr>
        <p:txBody>
          <a:bodyPr wrap="square">
            <a:spAutoFit/>
          </a:bodyPr>
          <a:lstStyle/>
          <a:p>
            <a:r>
              <a:rPr lang="ru-RU" sz="1400" b="1" dirty="0" smtClean="0">
                <a:solidFill>
                  <a:srgbClr val="0070C0"/>
                </a:solidFill>
              </a:rPr>
              <a:t>ИССЛЕДОВАТЕЛЬСКИЕ ТРЕНДЫ  - КЛАССИФИКАЦИЯ ПО ОПРЕДЕЛЕНИЯМ</a:t>
            </a:r>
            <a:r>
              <a:rPr lang="en-US" sz="1400" b="1" dirty="0" smtClean="0">
                <a:solidFill>
                  <a:srgbClr val="0070C0"/>
                </a:solidFill>
              </a:rPr>
              <a:t>*</a:t>
            </a:r>
            <a:r>
              <a:rPr lang="ru-RU" sz="1400" b="1" dirty="0" smtClean="0">
                <a:solidFill>
                  <a:srgbClr val="0070C0"/>
                </a:solidFill>
              </a:rPr>
              <a:t> </a:t>
            </a:r>
            <a:endParaRPr lang="ru-RU" sz="1400" b="1" dirty="0">
              <a:solidFill>
                <a:srgbClr val="0070C0"/>
              </a:solidFill>
            </a:endParaRPr>
          </a:p>
        </p:txBody>
      </p:sp>
      <p:sp>
        <p:nvSpPr>
          <p:cNvPr id="7" name="TextBox 6"/>
          <p:cNvSpPr txBox="1"/>
          <p:nvPr/>
        </p:nvSpPr>
        <p:spPr>
          <a:xfrm>
            <a:off x="179512" y="6457890"/>
            <a:ext cx="6984776" cy="400110"/>
          </a:xfrm>
          <a:prstGeom prst="rect">
            <a:avLst/>
          </a:prstGeom>
          <a:noFill/>
        </p:spPr>
        <p:txBody>
          <a:bodyPr wrap="square" rtlCol="0">
            <a:spAutoFit/>
          </a:bodyPr>
          <a:lstStyle/>
          <a:p>
            <a:r>
              <a:rPr lang="en-US" sz="1000" dirty="0" smtClean="0">
                <a:latin typeface="Calibri" pitchFamily="34" charset="0"/>
              </a:rPr>
              <a:t>*</a:t>
            </a:r>
            <a:r>
              <a:rPr lang="ru-RU" sz="1000" dirty="0" smtClean="0">
                <a:latin typeface="Calibri" pitchFamily="34" charset="0"/>
              </a:rPr>
              <a:t>Источник: </a:t>
            </a:r>
            <a:r>
              <a:rPr lang="en-US" sz="1000" dirty="0" smtClean="0">
                <a:latin typeface="Calibri" pitchFamily="34" charset="0"/>
              </a:rPr>
              <a:t>Learning to Learn: International perspectives from theory and practice 1st Edition</a:t>
            </a:r>
          </a:p>
          <a:p>
            <a:r>
              <a:rPr lang="en-US" sz="1000" dirty="0" smtClean="0"/>
              <a:t>by Ruth </a:t>
            </a:r>
            <a:r>
              <a:rPr lang="en-US" sz="1000" dirty="0" err="1" smtClean="0"/>
              <a:t>Deakin</a:t>
            </a:r>
            <a:r>
              <a:rPr lang="en-US" sz="1000" dirty="0" smtClean="0"/>
              <a:t> Crick (Editor), CRISTINA STRINGHER (Editor), Kai </a:t>
            </a:r>
            <a:r>
              <a:rPr lang="en-US" sz="1000" dirty="0" err="1" smtClean="0"/>
              <a:t>Ren</a:t>
            </a:r>
            <a:r>
              <a:rPr lang="en-US" sz="1000" dirty="0" smtClean="0"/>
              <a:t> (Editor)</a:t>
            </a:r>
            <a:endParaRPr lang="ru-RU" dirty="0"/>
          </a:p>
        </p:txBody>
      </p:sp>
      <p:sp>
        <p:nvSpPr>
          <p:cNvPr id="8" name="TextBox 7"/>
          <p:cNvSpPr txBox="1"/>
          <p:nvPr/>
        </p:nvSpPr>
        <p:spPr>
          <a:xfrm>
            <a:off x="2627784" y="836712"/>
            <a:ext cx="6192688" cy="2595582"/>
          </a:xfrm>
          <a:prstGeom prst="rect">
            <a:avLst/>
          </a:prstGeom>
          <a:noFill/>
        </p:spPr>
        <p:txBody>
          <a:bodyPr wrap="square" rtlCol="0">
            <a:spAutoFit/>
          </a:bodyPr>
          <a:lstStyle/>
          <a:p>
            <a:r>
              <a:rPr lang="ru-RU" sz="1200" dirty="0" smtClean="0"/>
              <a:t>Издана в 2014 году при поддержке Всемирного банка.</a:t>
            </a:r>
          </a:p>
          <a:p>
            <a:r>
              <a:rPr lang="ru-RU" sz="1200" dirty="0" smtClean="0"/>
              <a:t>Представляет обзор ведущих международных исследований компетенции </a:t>
            </a:r>
            <a:r>
              <a:rPr lang="en-US" sz="1200" dirty="0" smtClean="0"/>
              <a:t>L2L – </a:t>
            </a:r>
            <a:r>
              <a:rPr lang="ru-RU" sz="1200" dirty="0" smtClean="0"/>
              <a:t>в формальной и неформальной среде.</a:t>
            </a:r>
          </a:p>
          <a:p>
            <a:r>
              <a:rPr lang="ru-RU" sz="1200" dirty="0" smtClean="0"/>
              <a:t>Сделана попытка ответить на вопросы:</a:t>
            </a:r>
          </a:p>
          <a:p>
            <a:pPr>
              <a:buFont typeface="Arial" pitchFamily="34" charset="0"/>
              <a:buChar char="•"/>
            </a:pPr>
            <a:r>
              <a:rPr lang="ru-RU" sz="1200" dirty="0" smtClean="0"/>
              <a:t>Что такое «Умение учиться»? (обнаружено свыше 40 трендов и сделано </a:t>
            </a:r>
            <a:r>
              <a:rPr lang="ru-RU" sz="1200" dirty="0" err="1" smtClean="0"/>
              <a:t>метаопределение</a:t>
            </a:r>
            <a:r>
              <a:rPr lang="ru-RU" sz="1200" dirty="0" smtClean="0"/>
              <a:t>)</a:t>
            </a:r>
          </a:p>
          <a:p>
            <a:pPr>
              <a:buFont typeface="Arial" pitchFamily="34" charset="0"/>
              <a:buChar char="•"/>
            </a:pPr>
            <a:r>
              <a:rPr lang="ru-RU" sz="1200" dirty="0" smtClean="0"/>
              <a:t>Что дает человеку «Умение учиться»?</a:t>
            </a:r>
          </a:p>
          <a:p>
            <a:pPr>
              <a:buFont typeface="Arial" pitchFamily="34" charset="0"/>
              <a:buChar char="•"/>
            </a:pPr>
            <a:r>
              <a:rPr lang="ru-RU" sz="1200" dirty="0" smtClean="0"/>
              <a:t>Как «Умение учиться» включено в программы национального образования?</a:t>
            </a:r>
          </a:p>
          <a:p>
            <a:pPr>
              <a:buFont typeface="Arial" pitchFamily="34" charset="0"/>
              <a:buChar char="•"/>
            </a:pPr>
            <a:r>
              <a:rPr lang="ru-RU" sz="1200" dirty="0" smtClean="0"/>
              <a:t>Как «Умение учиться»  может развиваться в различных контекстах?</a:t>
            </a:r>
            <a:endParaRPr lang="en-US" sz="1200" dirty="0" smtClean="0"/>
          </a:p>
          <a:p>
            <a:r>
              <a:rPr lang="ru-RU" sz="1200" dirty="0" smtClean="0"/>
              <a:t>Дискуссия  по концепции компетенции </a:t>
            </a:r>
            <a:r>
              <a:rPr lang="en-US" sz="1200" dirty="0" smtClean="0"/>
              <a:t>LEARNING-TO-LEARN</a:t>
            </a:r>
            <a:r>
              <a:rPr lang="ru-RU" sz="1200" dirty="0" smtClean="0"/>
              <a:t> началась в мире в конце 1970-х – начале 1980-х гг. </a:t>
            </a:r>
          </a:p>
          <a:p>
            <a:pPr>
              <a:spcBef>
                <a:spcPts val="400"/>
              </a:spcBef>
              <a:spcAft>
                <a:spcPts val="400"/>
              </a:spcAft>
            </a:pPr>
            <a:r>
              <a:rPr lang="ru-RU" sz="1200" dirty="0" smtClean="0"/>
              <a:t>В настоящее время прослеживается  два подхода: </a:t>
            </a:r>
            <a:r>
              <a:rPr lang="ru-RU" sz="1200" b="1" dirty="0"/>
              <a:t>когнитивный </a:t>
            </a:r>
            <a:r>
              <a:rPr lang="ru-RU" sz="1200" dirty="0" smtClean="0"/>
              <a:t>и </a:t>
            </a:r>
            <a:r>
              <a:rPr lang="ru-RU" sz="1200" b="1" dirty="0" err="1" smtClean="0"/>
              <a:t>социокультурный</a:t>
            </a:r>
            <a:r>
              <a:rPr lang="ru-RU" sz="1200" b="1" dirty="0" smtClean="0"/>
              <a:t>:</a:t>
            </a:r>
            <a:endParaRPr lang="ru-RU" sz="1200" dirty="0" smtClean="0"/>
          </a:p>
          <a:p>
            <a:pPr>
              <a:buFont typeface="Arial" pitchFamily="34" charset="0"/>
              <a:buChar char="•"/>
            </a:pPr>
            <a:endParaRPr lang="ru-RU" sz="1200" dirty="0" smtClean="0"/>
          </a:p>
          <a:p>
            <a:endParaRPr lang="ru-RU" sz="1200" dirty="0"/>
          </a:p>
        </p:txBody>
      </p:sp>
      <p:sp>
        <p:nvSpPr>
          <p:cNvPr id="11" name="TextBox 10"/>
          <p:cNvSpPr txBox="1"/>
          <p:nvPr/>
        </p:nvSpPr>
        <p:spPr>
          <a:xfrm>
            <a:off x="2627784" y="2996952"/>
            <a:ext cx="6336704" cy="830997"/>
          </a:xfrm>
          <a:prstGeom prst="rect">
            <a:avLst/>
          </a:prstGeom>
          <a:solidFill>
            <a:srgbClr val="F3FAFF"/>
          </a:solidFill>
        </p:spPr>
        <p:txBody>
          <a:bodyPr wrap="square" rtlCol="0">
            <a:spAutoFit/>
          </a:bodyPr>
          <a:lstStyle/>
          <a:p>
            <a:r>
              <a:rPr lang="en-US" sz="1200" b="1" dirty="0" smtClean="0"/>
              <a:t>Meta-definition.* </a:t>
            </a:r>
            <a:r>
              <a:rPr lang="en-US" sz="1200" dirty="0" smtClean="0"/>
              <a:t>Learning to Learn is executive process of control of learning, conceivable as a disposition to engage deeply in learning, which bestows individuals  with increasingly higher command over modes, time, and spaces of their own learning. Such a process evolves in a developmental and lifelong trajectory, with the ultimate goal of making sense of reality.</a:t>
            </a:r>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6457890"/>
            <a:ext cx="6984776" cy="400110"/>
          </a:xfrm>
          <a:prstGeom prst="rect">
            <a:avLst/>
          </a:prstGeom>
          <a:noFill/>
        </p:spPr>
        <p:txBody>
          <a:bodyPr wrap="square" rtlCol="0">
            <a:spAutoFit/>
          </a:bodyPr>
          <a:lstStyle/>
          <a:p>
            <a:r>
              <a:rPr lang="ru-RU" sz="1000" dirty="0" smtClean="0">
                <a:latin typeface="Calibri" pitchFamily="34" charset="0"/>
              </a:rPr>
              <a:t>Источник: </a:t>
            </a:r>
            <a:r>
              <a:rPr lang="en-US" sz="1000" dirty="0" smtClean="0">
                <a:latin typeface="Calibri" pitchFamily="34" charset="0"/>
              </a:rPr>
              <a:t>Learning to Learn: International perspectives from theory and practice 1st Edition</a:t>
            </a:r>
          </a:p>
          <a:p>
            <a:r>
              <a:rPr lang="en-US" sz="1000" dirty="0" smtClean="0"/>
              <a:t>by Ruth </a:t>
            </a:r>
            <a:r>
              <a:rPr lang="en-US" sz="1000" dirty="0" err="1" smtClean="0"/>
              <a:t>Deakin</a:t>
            </a:r>
            <a:r>
              <a:rPr lang="en-US" sz="1000" dirty="0" smtClean="0"/>
              <a:t> Crick (Editor), CRISTINA STRINGHER (Editor), Kai </a:t>
            </a:r>
            <a:r>
              <a:rPr lang="en-US" sz="1000" dirty="0" err="1" smtClean="0"/>
              <a:t>Ren</a:t>
            </a:r>
            <a:r>
              <a:rPr lang="en-US" sz="1000" dirty="0" smtClean="0"/>
              <a:t> (Editor)</a:t>
            </a:r>
            <a:endParaRPr lang="ru-RU" dirty="0"/>
          </a:p>
        </p:txBody>
      </p:sp>
      <p:pic>
        <p:nvPicPr>
          <p:cNvPr id="6146" name="Picture 2"/>
          <p:cNvPicPr>
            <a:picLocks noChangeAspect="1" noChangeArrowheads="1"/>
          </p:cNvPicPr>
          <p:nvPr/>
        </p:nvPicPr>
        <p:blipFill>
          <a:blip r:embed="rId2" cstate="print"/>
          <a:srcRect/>
          <a:stretch>
            <a:fillRect/>
          </a:stretch>
        </p:blipFill>
        <p:spPr bwMode="auto">
          <a:xfrm>
            <a:off x="251520" y="188640"/>
            <a:ext cx="8665592" cy="630932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23528" y="548680"/>
          <a:ext cx="8226148" cy="5029973"/>
        </p:xfrm>
        <a:graphic>
          <a:graphicData uri="http://schemas.openxmlformats.org/drawingml/2006/table">
            <a:tbl>
              <a:tblPr>
                <a:tableStyleId>{2D5ABB26-0587-4C30-8999-92F81FD0307C}</a:tableStyleId>
              </a:tblPr>
              <a:tblGrid>
                <a:gridCol w="2056537">
                  <a:extLst>
                    <a:ext uri="{9D8B030D-6E8A-4147-A177-3AD203B41FA5}">
                      <a16:colId xmlns:a16="http://schemas.microsoft.com/office/drawing/2014/main" val="20000"/>
                    </a:ext>
                  </a:extLst>
                </a:gridCol>
                <a:gridCol w="2056537">
                  <a:extLst>
                    <a:ext uri="{9D8B030D-6E8A-4147-A177-3AD203B41FA5}">
                      <a16:colId xmlns:a16="http://schemas.microsoft.com/office/drawing/2014/main" val="20001"/>
                    </a:ext>
                  </a:extLst>
                </a:gridCol>
                <a:gridCol w="2056537">
                  <a:extLst>
                    <a:ext uri="{9D8B030D-6E8A-4147-A177-3AD203B41FA5}">
                      <a16:colId xmlns:a16="http://schemas.microsoft.com/office/drawing/2014/main" val="20002"/>
                    </a:ext>
                  </a:extLst>
                </a:gridCol>
                <a:gridCol w="2056537">
                  <a:extLst>
                    <a:ext uri="{9D8B030D-6E8A-4147-A177-3AD203B41FA5}">
                      <a16:colId xmlns:a16="http://schemas.microsoft.com/office/drawing/2014/main" val="20003"/>
                    </a:ext>
                  </a:extLst>
                </a:gridCol>
              </a:tblGrid>
              <a:tr h="239522">
                <a:tc rowSpan="2">
                  <a:txBody>
                    <a:bodyPr/>
                    <a:lstStyle/>
                    <a:p>
                      <a:pPr algn="ctr">
                        <a:lnSpc>
                          <a:spcPct val="115000"/>
                        </a:lnSpc>
                        <a:spcAft>
                          <a:spcPts val="0"/>
                        </a:spcAft>
                      </a:pPr>
                      <a:r>
                        <a:rPr lang="ru-RU" sz="1200" b="1" dirty="0">
                          <a:latin typeface="Calibri" pitchFamily="34" charset="0"/>
                        </a:rPr>
                        <a:t>Аспекты</a:t>
                      </a:r>
                      <a:endParaRPr lang="ru-RU" sz="1200" b="1" dirty="0">
                        <a:latin typeface="Calibri" pitchFamily="34" charset="0"/>
                        <a:ea typeface="Calibri"/>
                        <a:cs typeface="Times New Roman"/>
                      </a:endParaRPr>
                    </a:p>
                  </a:txBody>
                  <a:tcPr marL="62208" marR="62208" marT="0" marB="0">
                    <a:solidFill>
                      <a:schemeClr val="bg1">
                        <a:lumMod val="95000"/>
                      </a:schemeClr>
                    </a:solidFill>
                  </a:tcPr>
                </a:tc>
                <a:tc gridSpan="3">
                  <a:txBody>
                    <a:bodyPr/>
                    <a:lstStyle/>
                    <a:p>
                      <a:pPr algn="ctr">
                        <a:lnSpc>
                          <a:spcPct val="115000"/>
                        </a:lnSpc>
                        <a:spcAft>
                          <a:spcPts val="0"/>
                        </a:spcAft>
                      </a:pPr>
                      <a:r>
                        <a:rPr lang="ru-RU" sz="1200" b="1" dirty="0">
                          <a:latin typeface="Calibri" pitchFamily="34" charset="0"/>
                        </a:rPr>
                        <a:t>Виды обучения</a:t>
                      </a:r>
                      <a:endParaRPr lang="ru-RU" sz="1200" b="1" dirty="0">
                        <a:latin typeface="Calibri" pitchFamily="34" charset="0"/>
                        <a:ea typeface="Calibri"/>
                        <a:cs typeface="Times New Roman"/>
                      </a:endParaRPr>
                    </a:p>
                  </a:txBody>
                  <a:tcPr marL="62208" marR="62208" marT="0" marB="0">
                    <a:solidFill>
                      <a:schemeClr val="accent3">
                        <a:lumMod val="20000"/>
                        <a:lumOff val="80000"/>
                      </a:schemeClr>
                    </a:solidFill>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10000"/>
                  </a:ext>
                </a:extLst>
              </a:tr>
              <a:tr h="239522">
                <a:tc vMerge="1">
                  <a:txBody>
                    <a:bodyPr/>
                    <a:lstStyle/>
                    <a:p>
                      <a:endParaRPr lang="ru-RU"/>
                    </a:p>
                  </a:txBody>
                  <a:tcPr/>
                </a:tc>
                <a:tc>
                  <a:txBody>
                    <a:bodyPr/>
                    <a:lstStyle/>
                    <a:p>
                      <a:pPr algn="ctr">
                        <a:lnSpc>
                          <a:spcPct val="115000"/>
                        </a:lnSpc>
                        <a:spcAft>
                          <a:spcPts val="0"/>
                        </a:spcAft>
                      </a:pPr>
                      <a:r>
                        <a:rPr lang="ru-RU" sz="1200" b="1" dirty="0">
                          <a:latin typeface="Calibri" pitchFamily="34" charset="0"/>
                        </a:rPr>
                        <a:t>Естественный </a:t>
                      </a:r>
                      <a:endParaRPr lang="ru-RU" sz="1200" b="1" dirty="0">
                        <a:latin typeface="Calibri" pitchFamily="34" charset="0"/>
                        <a:ea typeface="Calibri"/>
                        <a:cs typeface="Times New Roman"/>
                      </a:endParaRPr>
                    </a:p>
                  </a:txBody>
                  <a:tcPr marL="62208" marR="62208" marT="0" marB="0">
                    <a:solidFill>
                      <a:srgbClr val="C2E498"/>
                    </a:solidFill>
                  </a:tcPr>
                </a:tc>
                <a:tc>
                  <a:txBody>
                    <a:bodyPr/>
                    <a:lstStyle/>
                    <a:p>
                      <a:pPr algn="ctr">
                        <a:lnSpc>
                          <a:spcPct val="115000"/>
                        </a:lnSpc>
                        <a:spcAft>
                          <a:spcPts val="0"/>
                        </a:spcAft>
                      </a:pPr>
                      <a:r>
                        <a:rPr lang="ru-RU" sz="1200" b="1" dirty="0">
                          <a:latin typeface="Calibri" pitchFamily="34" charset="0"/>
                        </a:rPr>
                        <a:t>Формальный</a:t>
                      </a:r>
                      <a:endParaRPr lang="ru-RU" sz="1200" b="1" dirty="0">
                        <a:latin typeface="Calibri" pitchFamily="34" charset="0"/>
                        <a:ea typeface="Calibri"/>
                        <a:cs typeface="Times New Roman"/>
                      </a:endParaRPr>
                    </a:p>
                  </a:txBody>
                  <a:tcPr marL="62208" marR="62208" marT="0" marB="0">
                    <a:solidFill>
                      <a:srgbClr val="EDF7E1"/>
                    </a:solidFill>
                  </a:tcPr>
                </a:tc>
                <a:tc>
                  <a:txBody>
                    <a:bodyPr/>
                    <a:lstStyle/>
                    <a:p>
                      <a:pPr algn="ctr">
                        <a:lnSpc>
                          <a:spcPct val="115000"/>
                        </a:lnSpc>
                        <a:spcAft>
                          <a:spcPts val="0"/>
                        </a:spcAft>
                      </a:pPr>
                      <a:r>
                        <a:rPr lang="ru-RU" sz="1200" b="1" dirty="0">
                          <a:latin typeface="Calibri" pitchFamily="34" charset="0"/>
                        </a:rPr>
                        <a:t>Личный </a:t>
                      </a:r>
                      <a:endParaRPr lang="ru-RU" sz="1200" b="1" dirty="0">
                        <a:latin typeface="Calibri" pitchFamily="34" charset="0"/>
                        <a:ea typeface="Calibri"/>
                        <a:cs typeface="Times New Roman"/>
                      </a:endParaRPr>
                    </a:p>
                  </a:txBody>
                  <a:tcPr marL="62208" marR="62208" marT="0" marB="0">
                    <a:solidFill>
                      <a:srgbClr val="92D050"/>
                    </a:solidFill>
                  </a:tcPr>
                </a:tc>
                <a:extLst>
                  <a:ext uri="{0D108BD9-81ED-4DB2-BD59-A6C34878D82A}">
                    <a16:rowId xmlns:a16="http://schemas.microsoft.com/office/drawing/2014/main" val="10001"/>
                  </a:ext>
                </a:extLst>
              </a:tr>
              <a:tr h="1437136">
                <a:tc>
                  <a:txBody>
                    <a:bodyPr/>
                    <a:lstStyle/>
                    <a:p>
                      <a:pPr algn="ctr">
                        <a:lnSpc>
                          <a:spcPct val="115000"/>
                        </a:lnSpc>
                        <a:spcAft>
                          <a:spcPts val="0"/>
                        </a:spcAft>
                      </a:pPr>
                      <a:r>
                        <a:rPr lang="ru-RU" sz="1200" b="1" dirty="0">
                          <a:latin typeface="Calibri" pitchFamily="34" charset="0"/>
                        </a:rPr>
                        <a:t>Тип обучения</a:t>
                      </a:r>
                      <a:endParaRPr lang="ru-RU" sz="1200" b="1" dirty="0">
                        <a:latin typeface="Calibri" pitchFamily="34" charset="0"/>
                        <a:ea typeface="Calibri"/>
                        <a:cs typeface="Times New Roman"/>
                      </a:endParaRPr>
                    </a:p>
                  </a:txBody>
                  <a:tcPr marL="62208" marR="62208" marT="0" marB="0">
                    <a:solidFill>
                      <a:schemeClr val="bg1">
                        <a:lumMod val="95000"/>
                      </a:schemeClr>
                    </a:solidFill>
                  </a:tcPr>
                </a:tc>
                <a:tc>
                  <a:txBody>
                    <a:bodyPr/>
                    <a:lstStyle/>
                    <a:p>
                      <a:pPr>
                        <a:lnSpc>
                          <a:spcPct val="115000"/>
                        </a:lnSpc>
                        <a:spcAft>
                          <a:spcPts val="0"/>
                        </a:spcAft>
                      </a:pPr>
                      <a:r>
                        <a:rPr lang="ru-RU" sz="1200" u="sng" dirty="0">
                          <a:latin typeface="Calibri" pitchFamily="34" charset="0"/>
                        </a:rPr>
                        <a:t>Интерактивный: </a:t>
                      </a:r>
                      <a:r>
                        <a:rPr lang="ru-RU" sz="1200" dirty="0">
                          <a:latin typeface="Calibri" pitchFamily="34" charset="0"/>
                        </a:rPr>
                        <a:t>индивид спонтанно взаимодействует со средой </a:t>
                      </a:r>
                      <a:endParaRPr lang="ru-RU" sz="1200" dirty="0">
                        <a:latin typeface="Calibri" pitchFamily="34" charset="0"/>
                        <a:ea typeface="Calibri"/>
                        <a:cs typeface="Times New Roman"/>
                      </a:endParaRPr>
                    </a:p>
                  </a:txBody>
                  <a:tcPr marL="62208" marR="62208" marT="0" marB="0">
                    <a:solidFill>
                      <a:srgbClr val="C2E498"/>
                    </a:solidFill>
                  </a:tcPr>
                </a:tc>
                <a:tc>
                  <a:txBody>
                    <a:bodyPr/>
                    <a:lstStyle/>
                    <a:p>
                      <a:pPr>
                        <a:lnSpc>
                          <a:spcPct val="115000"/>
                        </a:lnSpc>
                        <a:spcAft>
                          <a:spcPts val="0"/>
                        </a:spcAft>
                      </a:pPr>
                      <a:r>
                        <a:rPr lang="ru-RU" sz="1200" u="sng" dirty="0">
                          <a:latin typeface="Calibri" pitchFamily="34" charset="0"/>
                        </a:rPr>
                        <a:t>Директивный: </a:t>
                      </a:r>
                      <a:r>
                        <a:rPr lang="ru-RU" sz="1200" dirty="0">
                          <a:latin typeface="Calibri" pitchFamily="34" charset="0"/>
                        </a:rPr>
                        <a:t>индивид  направляется через преподавательские/ образовательные процедуры </a:t>
                      </a:r>
                      <a:endParaRPr lang="ru-RU" sz="1200" dirty="0">
                        <a:latin typeface="Calibri" pitchFamily="34" charset="0"/>
                        <a:ea typeface="Calibri"/>
                        <a:cs typeface="Times New Roman"/>
                      </a:endParaRPr>
                    </a:p>
                  </a:txBody>
                  <a:tcPr marL="62208" marR="62208" marT="0" marB="0">
                    <a:solidFill>
                      <a:srgbClr val="EDF7E1"/>
                    </a:solidFill>
                  </a:tcPr>
                </a:tc>
                <a:tc>
                  <a:txBody>
                    <a:bodyPr/>
                    <a:lstStyle/>
                    <a:p>
                      <a:pPr>
                        <a:lnSpc>
                          <a:spcPct val="115000"/>
                        </a:lnSpc>
                        <a:spcAft>
                          <a:spcPts val="0"/>
                        </a:spcAft>
                      </a:pPr>
                      <a:r>
                        <a:rPr lang="ru-RU" sz="1200" u="sng" dirty="0">
                          <a:latin typeface="Calibri" pitchFamily="34" charset="0"/>
                        </a:rPr>
                        <a:t>Самоуправляемый: </a:t>
                      </a:r>
                      <a:r>
                        <a:rPr lang="ru-RU" sz="1200" dirty="0">
                          <a:latin typeface="Calibri" pitchFamily="34" charset="0"/>
                        </a:rPr>
                        <a:t>индивид создает желаемый порядок обучения. </a:t>
                      </a:r>
                      <a:endParaRPr lang="ru-RU" sz="1200" dirty="0">
                        <a:latin typeface="Calibri" pitchFamily="34" charset="0"/>
                        <a:ea typeface="Calibri"/>
                        <a:cs typeface="Times New Roman"/>
                      </a:endParaRPr>
                    </a:p>
                  </a:txBody>
                  <a:tcPr marL="62208" marR="62208" marT="0" marB="0">
                    <a:solidFill>
                      <a:srgbClr val="92D050"/>
                    </a:solidFill>
                  </a:tcPr>
                </a:tc>
                <a:extLst>
                  <a:ext uri="{0D108BD9-81ED-4DB2-BD59-A6C34878D82A}">
                    <a16:rowId xmlns:a16="http://schemas.microsoft.com/office/drawing/2014/main" val="10002"/>
                  </a:ext>
                </a:extLst>
              </a:tr>
              <a:tr h="1197613">
                <a:tc>
                  <a:txBody>
                    <a:bodyPr/>
                    <a:lstStyle/>
                    <a:p>
                      <a:pPr algn="ctr">
                        <a:lnSpc>
                          <a:spcPct val="115000"/>
                        </a:lnSpc>
                        <a:spcAft>
                          <a:spcPts val="0"/>
                        </a:spcAft>
                      </a:pPr>
                      <a:r>
                        <a:rPr lang="ru-RU" sz="1200" b="1" dirty="0">
                          <a:latin typeface="Calibri" pitchFamily="34" charset="0"/>
                        </a:rPr>
                        <a:t>Источник </a:t>
                      </a:r>
                      <a:r>
                        <a:rPr lang="ru-RU" sz="1200" b="1" dirty="0" err="1">
                          <a:latin typeface="Calibri" pitchFamily="34" charset="0"/>
                        </a:rPr>
                        <a:t>контента</a:t>
                      </a:r>
                      <a:endParaRPr lang="ru-RU" sz="1200" b="1" dirty="0">
                        <a:latin typeface="Calibri" pitchFamily="34" charset="0"/>
                        <a:ea typeface="Calibri"/>
                        <a:cs typeface="Times New Roman"/>
                      </a:endParaRPr>
                    </a:p>
                  </a:txBody>
                  <a:tcPr marL="62208" marR="62208" marT="0" marB="0">
                    <a:solidFill>
                      <a:schemeClr val="bg1">
                        <a:lumMod val="95000"/>
                      </a:schemeClr>
                    </a:solidFill>
                  </a:tcPr>
                </a:tc>
                <a:tc>
                  <a:txBody>
                    <a:bodyPr/>
                    <a:lstStyle/>
                    <a:p>
                      <a:pPr>
                        <a:lnSpc>
                          <a:spcPct val="115000"/>
                        </a:lnSpc>
                        <a:spcAft>
                          <a:spcPts val="0"/>
                        </a:spcAft>
                      </a:pPr>
                      <a:r>
                        <a:rPr lang="ru-RU" sz="1200" u="sng" dirty="0">
                          <a:latin typeface="Calibri" pitchFamily="34" charset="0"/>
                        </a:rPr>
                        <a:t>Доступный: </a:t>
                      </a:r>
                      <a:r>
                        <a:rPr lang="ru-RU" sz="1200" dirty="0">
                          <a:latin typeface="Calibri" pitchFamily="34" charset="0"/>
                        </a:rPr>
                        <a:t>содержание выбирается из среды на основе личных интересов</a:t>
                      </a:r>
                      <a:endParaRPr lang="ru-RU" sz="1200" dirty="0">
                        <a:latin typeface="Calibri" pitchFamily="34" charset="0"/>
                        <a:ea typeface="Calibri"/>
                        <a:cs typeface="Times New Roman"/>
                      </a:endParaRPr>
                    </a:p>
                  </a:txBody>
                  <a:tcPr marL="62208" marR="62208" marT="0" marB="0">
                    <a:solidFill>
                      <a:srgbClr val="C2E498"/>
                    </a:solidFill>
                  </a:tcPr>
                </a:tc>
                <a:tc>
                  <a:txBody>
                    <a:bodyPr/>
                    <a:lstStyle/>
                    <a:p>
                      <a:pPr>
                        <a:lnSpc>
                          <a:spcPct val="115000"/>
                        </a:lnSpc>
                        <a:spcAft>
                          <a:spcPts val="0"/>
                        </a:spcAft>
                      </a:pPr>
                      <a:r>
                        <a:rPr lang="ru-RU" sz="1200" u="sng" dirty="0">
                          <a:latin typeface="Calibri" pitchFamily="34" charset="0"/>
                        </a:rPr>
                        <a:t>Установленный: </a:t>
                      </a:r>
                      <a:r>
                        <a:rPr lang="ru-RU" sz="1200" dirty="0">
                          <a:latin typeface="Calibri" pitchFamily="34" charset="0"/>
                        </a:rPr>
                        <a:t>содержание задано учительским авторитетом</a:t>
                      </a:r>
                      <a:endParaRPr lang="ru-RU" sz="1200" dirty="0">
                        <a:latin typeface="Calibri" pitchFamily="34" charset="0"/>
                        <a:ea typeface="Calibri"/>
                        <a:cs typeface="Times New Roman"/>
                      </a:endParaRPr>
                    </a:p>
                  </a:txBody>
                  <a:tcPr marL="62208" marR="62208" marT="0" marB="0">
                    <a:solidFill>
                      <a:srgbClr val="EDF7E1"/>
                    </a:solidFill>
                  </a:tcPr>
                </a:tc>
                <a:tc>
                  <a:txBody>
                    <a:bodyPr/>
                    <a:lstStyle/>
                    <a:p>
                      <a:pPr>
                        <a:lnSpc>
                          <a:spcPct val="115000"/>
                        </a:lnSpc>
                        <a:spcAft>
                          <a:spcPts val="0"/>
                        </a:spcAft>
                      </a:pPr>
                      <a:r>
                        <a:rPr lang="ru-RU" sz="1200" u="sng" dirty="0">
                          <a:latin typeface="Calibri" pitchFamily="34" charset="0"/>
                        </a:rPr>
                        <a:t>Выбранное:</a:t>
                      </a:r>
                      <a:r>
                        <a:rPr lang="ru-RU" sz="1200" dirty="0">
                          <a:latin typeface="Calibri" pitchFamily="34" charset="0"/>
                        </a:rPr>
                        <a:t> содержание выбрано и организовано индивидом. </a:t>
                      </a:r>
                      <a:endParaRPr lang="ru-RU" sz="1200" dirty="0">
                        <a:latin typeface="Calibri" pitchFamily="34" charset="0"/>
                        <a:ea typeface="Calibri"/>
                        <a:cs typeface="Times New Roman"/>
                      </a:endParaRPr>
                    </a:p>
                  </a:txBody>
                  <a:tcPr marL="62208" marR="62208" marT="0" marB="0">
                    <a:solidFill>
                      <a:srgbClr val="92D050"/>
                    </a:solidFill>
                  </a:tcPr>
                </a:tc>
                <a:extLst>
                  <a:ext uri="{0D108BD9-81ED-4DB2-BD59-A6C34878D82A}">
                    <a16:rowId xmlns:a16="http://schemas.microsoft.com/office/drawing/2014/main" val="10003"/>
                  </a:ext>
                </a:extLst>
              </a:tr>
              <a:tr h="1916180">
                <a:tc>
                  <a:txBody>
                    <a:bodyPr/>
                    <a:lstStyle/>
                    <a:p>
                      <a:pPr algn="ctr">
                        <a:lnSpc>
                          <a:spcPct val="115000"/>
                        </a:lnSpc>
                        <a:spcAft>
                          <a:spcPts val="0"/>
                        </a:spcAft>
                      </a:pPr>
                      <a:r>
                        <a:rPr lang="ru-RU" sz="1200" b="1" dirty="0">
                          <a:latin typeface="Calibri" pitchFamily="34" charset="0"/>
                        </a:rPr>
                        <a:t>Обучающий метод</a:t>
                      </a:r>
                      <a:endParaRPr lang="ru-RU" sz="1200" b="1" dirty="0">
                        <a:latin typeface="Calibri" pitchFamily="34" charset="0"/>
                        <a:ea typeface="Calibri"/>
                        <a:cs typeface="Times New Roman"/>
                      </a:endParaRPr>
                    </a:p>
                  </a:txBody>
                  <a:tcPr marL="62208" marR="62208" marT="0" marB="0">
                    <a:solidFill>
                      <a:schemeClr val="bg1">
                        <a:lumMod val="95000"/>
                      </a:schemeClr>
                    </a:solidFill>
                  </a:tcPr>
                </a:tc>
                <a:tc>
                  <a:txBody>
                    <a:bodyPr/>
                    <a:lstStyle/>
                    <a:p>
                      <a:pPr>
                        <a:lnSpc>
                          <a:spcPct val="115000"/>
                        </a:lnSpc>
                        <a:spcAft>
                          <a:spcPts val="0"/>
                        </a:spcAft>
                      </a:pPr>
                      <a:r>
                        <a:rPr lang="ru-RU" sz="1200" u="sng" dirty="0">
                          <a:latin typeface="Calibri" pitchFamily="34" charset="0"/>
                        </a:rPr>
                        <a:t>Транзакционный: </a:t>
                      </a:r>
                      <a:r>
                        <a:rPr lang="ru-RU" sz="1200" dirty="0">
                          <a:latin typeface="Calibri" pitchFamily="34" charset="0"/>
                        </a:rPr>
                        <a:t>процесс происходит в результате взаимодействия между случайным влиянием и внутренним состоянием </a:t>
                      </a:r>
                      <a:endParaRPr lang="ru-RU" sz="1200" dirty="0">
                        <a:latin typeface="Calibri" pitchFamily="34" charset="0"/>
                        <a:ea typeface="Calibri"/>
                        <a:cs typeface="Times New Roman"/>
                      </a:endParaRPr>
                    </a:p>
                  </a:txBody>
                  <a:tcPr marL="62208" marR="62208" marT="0" marB="0">
                    <a:solidFill>
                      <a:srgbClr val="C2E498"/>
                    </a:solidFill>
                  </a:tcPr>
                </a:tc>
                <a:tc>
                  <a:txBody>
                    <a:bodyPr/>
                    <a:lstStyle/>
                    <a:p>
                      <a:pPr>
                        <a:lnSpc>
                          <a:spcPct val="115000"/>
                        </a:lnSpc>
                        <a:spcAft>
                          <a:spcPts val="0"/>
                        </a:spcAft>
                      </a:pPr>
                      <a:r>
                        <a:rPr lang="ru-RU" sz="1200" u="sng" dirty="0">
                          <a:latin typeface="Calibri" pitchFamily="34" charset="0"/>
                        </a:rPr>
                        <a:t>Представленный: </a:t>
                      </a:r>
                      <a:r>
                        <a:rPr lang="ru-RU" sz="1200" dirty="0" err="1">
                          <a:latin typeface="Calibri" pitchFamily="34" charset="0"/>
                        </a:rPr>
                        <a:t>контент</a:t>
                      </a:r>
                      <a:r>
                        <a:rPr lang="ru-RU" sz="1200" dirty="0">
                          <a:latin typeface="Calibri" pitchFamily="34" charset="0"/>
                        </a:rPr>
                        <a:t> систематически представляется учащемуся  </a:t>
                      </a:r>
                      <a:endParaRPr lang="ru-RU" sz="1200" dirty="0">
                        <a:latin typeface="Calibri" pitchFamily="34" charset="0"/>
                        <a:ea typeface="Calibri"/>
                        <a:cs typeface="Times New Roman"/>
                      </a:endParaRPr>
                    </a:p>
                  </a:txBody>
                  <a:tcPr marL="62208" marR="62208" marT="0" marB="0">
                    <a:solidFill>
                      <a:srgbClr val="EDF7E1"/>
                    </a:solidFill>
                  </a:tcPr>
                </a:tc>
                <a:tc>
                  <a:txBody>
                    <a:bodyPr/>
                    <a:lstStyle/>
                    <a:p>
                      <a:pPr>
                        <a:lnSpc>
                          <a:spcPct val="115000"/>
                        </a:lnSpc>
                        <a:spcAft>
                          <a:spcPts val="0"/>
                        </a:spcAft>
                      </a:pPr>
                      <a:r>
                        <a:rPr lang="ru-RU" sz="1200" u="sng" dirty="0">
                          <a:latin typeface="Calibri" pitchFamily="34" charset="0"/>
                        </a:rPr>
                        <a:t>Исполненный: </a:t>
                      </a:r>
                      <a:r>
                        <a:rPr lang="ru-RU" sz="1200" dirty="0">
                          <a:latin typeface="Calibri" pitchFamily="34" charset="0"/>
                        </a:rPr>
                        <a:t>индивид осуществляет и контролирует собственные  образовательные  процедуры </a:t>
                      </a:r>
                      <a:endParaRPr lang="ru-RU" sz="1200" dirty="0">
                        <a:latin typeface="Calibri" pitchFamily="34" charset="0"/>
                        <a:ea typeface="Calibri"/>
                        <a:cs typeface="Times New Roman"/>
                      </a:endParaRPr>
                    </a:p>
                  </a:txBody>
                  <a:tcPr marL="62208" marR="62208" marT="0" marB="0">
                    <a:solidFill>
                      <a:srgbClr val="92D050"/>
                    </a:solidFill>
                  </a:tcPr>
                </a:tc>
                <a:extLst>
                  <a:ext uri="{0D108BD9-81ED-4DB2-BD59-A6C34878D82A}">
                    <a16:rowId xmlns:a16="http://schemas.microsoft.com/office/drawing/2014/main" val="10004"/>
                  </a:ext>
                </a:extLst>
              </a:tr>
            </a:tbl>
          </a:graphicData>
        </a:graphic>
      </p:graphicFrame>
      <p:sp>
        <p:nvSpPr>
          <p:cNvPr id="6" name="TextBox 5"/>
          <p:cNvSpPr txBox="1"/>
          <p:nvPr/>
        </p:nvSpPr>
        <p:spPr>
          <a:xfrm>
            <a:off x="395536" y="5804748"/>
            <a:ext cx="8222517" cy="776253"/>
          </a:xfrm>
          <a:prstGeom prst="rect">
            <a:avLst/>
          </a:prstGeom>
          <a:noFill/>
        </p:spPr>
        <p:txBody>
          <a:bodyPr wrap="square" lIns="82945" tIns="41473" rIns="82945" bIns="41473" rtlCol="0">
            <a:spAutoFit/>
          </a:bodyPr>
          <a:lstStyle/>
          <a:p>
            <a:endParaRPr lang="en-US" sz="900" dirty="0" smtClean="0">
              <a:latin typeface="Calibri" pitchFamily="34" charset="0"/>
            </a:endParaRPr>
          </a:p>
          <a:p>
            <a:r>
              <a:rPr lang="ru-RU" sz="900" dirty="0" smtClean="0">
                <a:latin typeface="Calibri" pitchFamily="34" charset="0"/>
                <a:ea typeface="Calibri" pitchFamily="34" charset="0"/>
                <a:cs typeface="Times New Roman" pitchFamily="18" charset="0"/>
              </a:rPr>
              <a:t>Адаптация</a:t>
            </a:r>
            <a:r>
              <a:rPr lang="en-US" sz="900" dirty="0" smtClean="0">
                <a:latin typeface="Calibri" pitchFamily="34" charset="0"/>
                <a:ea typeface="Calibri" pitchFamily="34" charset="0"/>
                <a:cs typeface="Times New Roman" pitchFamily="18" charset="0"/>
              </a:rPr>
              <a:t> </a:t>
            </a:r>
            <a:r>
              <a:rPr lang="ru-RU" sz="900" dirty="0" smtClean="0">
                <a:latin typeface="Calibri" pitchFamily="34" charset="0"/>
                <a:ea typeface="Calibri" pitchFamily="34" charset="0"/>
                <a:cs typeface="Times New Roman" pitchFamily="18" charset="0"/>
              </a:rPr>
              <a:t>из</a:t>
            </a:r>
            <a:r>
              <a:rPr lang="en-US" sz="900" dirty="0" smtClean="0">
                <a:latin typeface="Calibri" pitchFamily="34" charset="0"/>
                <a:ea typeface="Calibri" pitchFamily="34" charset="0"/>
                <a:cs typeface="Times New Roman" pitchFamily="18" charset="0"/>
              </a:rPr>
              <a:t> Gibbons, M. (1990). A Working Model of the Learning-How-to-Learn Process. In: R.M. Smith (Ed.), Learning to Learn Across the Lifespan. </a:t>
            </a:r>
            <a:r>
              <a:rPr lang="ru-RU" sz="900" dirty="0" err="1" smtClean="0">
                <a:latin typeface="Calibri" pitchFamily="34" charset="0"/>
                <a:ea typeface="Calibri" pitchFamily="34" charset="0"/>
                <a:cs typeface="Times New Roman" pitchFamily="18" charset="0"/>
              </a:rPr>
              <a:t>San</a:t>
            </a:r>
            <a:r>
              <a:rPr lang="ru-RU" sz="900" dirty="0" smtClean="0">
                <a:latin typeface="Calibri" pitchFamily="34" charset="0"/>
                <a:ea typeface="Calibri" pitchFamily="34" charset="0"/>
                <a:cs typeface="Times New Roman" pitchFamily="18" charset="0"/>
              </a:rPr>
              <a:t> </a:t>
            </a:r>
            <a:r>
              <a:rPr lang="ru-RU" sz="900" dirty="0" err="1" smtClean="0">
                <a:latin typeface="Calibri" pitchFamily="34" charset="0"/>
                <a:ea typeface="Calibri" pitchFamily="34" charset="0"/>
                <a:cs typeface="Times New Roman" pitchFamily="18" charset="0"/>
              </a:rPr>
              <a:t>Francisco</a:t>
            </a:r>
            <a:r>
              <a:rPr lang="ru-RU" sz="900" dirty="0" smtClean="0">
                <a:latin typeface="Calibri" pitchFamily="34" charset="0"/>
                <a:ea typeface="Calibri" pitchFamily="34" charset="0"/>
                <a:cs typeface="Times New Roman" pitchFamily="18" charset="0"/>
              </a:rPr>
              <a:t>: </a:t>
            </a:r>
            <a:r>
              <a:rPr lang="ru-RU" sz="900" dirty="0" err="1" smtClean="0">
                <a:latin typeface="Calibri" pitchFamily="34" charset="0"/>
                <a:ea typeface="Calibri" pitchFamily="34" charset="0"/>
                <a:cs typeface="Times New Roman" pitchFamily="18" charset="0"/>
              </a:rPr>
              <a:t>Jossey-Bass</a:t>
            </a:r>
            <a:r>
              <a:rPr lang="ru-RU" sz="900" dirty="0" smtClean="0">
                <a:latin typeface="Calibri" pitchFamily="34" charset="0"/>
                <a:ea typeface="Calibri" pitchFamily="34" charset="0"/>
                <a:cs typeface="Times New Roman" pitchFamily="18" charset="0"/>
              </a:rPr>
              <a:t>, </a:t>
            </a:r>
            <a:r>
              <a:rPr lang="ru-RU" sz="900" dirty="0" err="1" smtClean="0">
                <a:latin typeface="Calibri" pitchFamily="34" charset="0"/>
                <a:ea typeface="Calibri" pitchFamily="34" charset="0"/>
                <a:cs typeface="Times New Roman" pitchFamily="18" charset="0"/>
              </a:rPr>
              <a:t>pp</a:t>
            </a:r>
            <a:r>
              <a:rPr lang="ru-RU" sz="900" dirty="0" smtClean="0">
                <a:latin typeface="Calibri" pitchFamily="34" charset="0"/>
                <a:ea typeface="Calibri" pitchFamily="34" charset="0"/>
                <a:cs typeface="Times New Roman" pitchFamily="18" charset="0"/>
              </a:rPr>
              <a:t>. 64-97.</a:t>
            </a:r>
          </a:p>
          <a:p>
            <a:r>
              <a:rPr lang="en-US" sz="900" dirty="0" smtClean="0">
                <a:latin typeface="Calibri" pitchFamily="34" charset="0"/>
              </a:rPr>
              <a:t>Learning </a:t>
            </a:r>
            <a:r>
              <a:rPr lang="en-US" sz="900" dirty="0">
                <a:latin typeface="Calibri" pitchFamily="34" charset="0"/>
              </a:rPr>
              <a:t>to Learn: International perspectives from theory and practice 1st Edition</a:t>
            </a:r>
          </a:p>
          <a:p>
            <a:r>
              <a:rPr lang="en-US" sz="900" dirty="0"/>
              <a:t>by </a:t>
            </a:r>
            <a:r>
              <a:rPr lang="en-US" sz="900" dirty="0">
                <a:hlinkClick r:id="rId2"/>
              </a:rPr>
              <a:t>Ruth </a:t>
            </a:r>
            <a:r>
              <a:rPr lang="en-US" sz="900" dirty="0" err="1">
                <a:hlinkClick r:id="rId2"/>
              </a:rPr>
              <a:t>Deakin</a:t>
            </a:r>
            <a:r>
              <a:rPr lang="en-US" sz="900" dirty="0">
                <a:hlinkClick r:id="rId2"/>
              </a:rPr>
              <a:t> Crick</a:t>
            </a:r>
            <a:r>
              <a:rPr lang="en-US" sz="900" dirty="0"/>
              <a:t> (Editor), </a:t>
            </a:r>
            <a:r>
              <a:rPr lang="en-US" sz="900" dirty="0">
                <a:hlinkClick r:id="rId3"/>
              </a:rPr>
              <a:t>CRISTINA STRINGHER</a:t>
            </a:r>
            <a:r>
              <a:rPr lang="en-US" sz="900" dirty="0"/>
              <a:t> (Editor), </a:t>
            </a:r>
            <a:r>
              <a:rPr lang="en-US" sz="900" dirty="0">
                <a:hlinkClick r:id="rId4"/>
              </a:rPr>
              <a:t>Kai </a:t>
            </a:r>
            <a:r>
              <a:rPr lang="en-US" sz="900" dirty="0" err="1">
                <a:hlinkClick r:id="rId4"/>
              </a:rPr>
              <a:t>Ren</a:t>
            </a:r>
            <a:r>
              <a:rPr lang="en-US" sz="900" dirty="0"/>
              <a:t> (Editor</a:t>
            </a:r>
            <a:r>
              <a:rPr lang="en-US" sz="900" dirty="0" smtClean="0"/>
              <a:t>)</a:t>
            </a:r>
            <a:endParaRPr lang="ru-RU" dirty="0"/>
          </a:p>
        </p:txBody>
      </p:sp>
      <p:sp>
        <p:nvSpPr>
          <p:cNvPr id="8" name="TextBox 7"/>
          <p:cNvSpPr txBox="1"/>
          <p:nvPr/>
        </p:nvSpPr>
        <p:spPr>
          <a:xfrm>
            <a:off x="323528" y="188640"/>
            <a:ext cx="7002013" cy="360755"/>
          </a:xfrm>
          <a:prstGeom prst="rect">
            <a:avLst/>
          </a:prstGeom>
          <a:noFill/>
        </p:spPr>
        <p:txBody>
          <a:bodyPr wrap="square" lIns="82945" tIns="41473" rIns="82945" bIns="41473" rtlCol="0">
            <a:spAutoFit/>
          </a:bodyPr>
          <a:lstStyle/>
          <a:p>
            <a:r>
              <a:rPr lang="ru-RU" b="1" dirty="0" smtClean="0">
                <a:solidFill>
                  <a:srgbClr val="92D050"/>
                </a:solidFill>
              </a:rPr>
              <a:t>РАБОЧАЯ МОДЕЛЬ КОМПЕТЕНЦИИ «УМЕНИЯ УЧИТЬСЯ» (1</a:t>
            </a:r>
            <a:r>
              <a:rPr lang="en-US" b="1" dirty="0" smtClean="0">
                <a:solidFill>
                  <a:srgbClr val="92D050"/>
                </a:solidFill>
              </a:rPr>
              <a:t>/5</a:t>
            </a:r>
            <a:r>
              <a:rPr lang="ru-RU" b="1" dirty="0" smtClean="0">
                <a:solidFill>
                  <a:srgbClr val="92D050"/>
                </a:solidFill>
              </a:rPr>
              <a:t>)</a:t>
            </a:r>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6454</TotalTime>
  <Words>4940</Words>
  <Application>Microsoft Office PowerPoint</Application>
  <PresentationFormat>Экран (4:3)</PresentationFormat>
  <Paragraphs>479</Paragraphs>
  <Slides>25</Slides>
  <Notes>6</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25</vt:i4>
      </vt:variant>
    </vt:vector>
  </HeadingPairs>
  <TitlesOfParts>
    <vt:vector size="31" baseType="lpstr">
      <vt:lpstr>Arial</vt:lpstr>
      <vt:lpstr>Calibri</vt:lpstr>
      <vt:lpstr>Lucida Sans Unicode</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УМЕНИЕ УЧИТЬСЯ КАК КЛЮЧ К РАЗВИТИЮ ПЕРСОНАЛА</vt:lpstr>
      <vt:lpstr>Презентация PowerPoint</vt:lpstr>
      <vt:lpstr>Презентация PowerPoint</vt:lpstr>
      <vt:lpstr>Презентация PowerPoint</vt:lpstr>
      <vt:lpstr>Презентация PowerPoint</vt:lpstr>
      <vt:lpstr>РОССИЙСКАЯ ПРАКТИКА.                                                                                            ФОРМИРОВАНИЕ УМЕНИЯ УЧИТЬСЯ В СРЕДНЕЙ ШКОЛЕ</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Валентина</dc:creator>
  <cp:lastModifiedBy>Анна</cp:lastModifiedBy>
  <cp:revision>8</cp:revision>
  <dcterms:created xsi:type="dcterms:W3CDTF">2016-04-17T22:38:12Z</dcterms:created>
  <dcterms:modified xsi:type="dcterms:W3CDTF">2018-12-09T13:37:29Z</dcterms:modified>
</cp:coreProperties>
</file>