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2" r:id="rId5"/>
    <p:sldId id="263" r:id="rId6"/>
    <p:sldId id="266" r:id="rId7"/>
    <p:sldId id="265" r:id="rId8"/>
    <p:sldId id="272" r:id="rId9"/>
    <p:sldId id="267" r:id="rId10"/>
    <p:sldId id="268" r:id="rId11"/>
    <p:sldId id="264" r:id="rId12"/>
    <p:sldId id="269" r:id="rId13"/>
    <p:sldId id="274" r:id="rId14"/>
    <p:sldId id="280" r:id="rId15"/>
    <p:sldId id="278" r:id="rId16"/>
    <p:sldId id="288" r:id="rId17"/>
    <p:sldId id="276" r:id="rId18"/>
    <p:sldId id="286" r:id="rId19"/>
    <p:sldId id="284" r:id="rId20"/>
    <p:sldId id="281" r:id="rId21"/>
    <p:sldId id="283" r:id="rId22"/>
    <p:sldId id="287" r:id="rId23"/>
    <p:sldId id="293" r:id="rId24"/>
    <p:sldId id="271" r:id="rId25"/>
    <p:sldId id="270" r:id="rId26"/>
    <p:sldId id="273" r:id="rId27"/>
    <p:sldId id="289" r:id="rId28"/>
    <p:sldId id="290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7A8"/>
    <a:srgbClr val="F20000"/>
    <a:srgbClr val="FF4E41"/>
    <a:srgbClr val="3C5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7705" autoAdjust="0"/>
  </p:normalViewPr>
  <p:slideViewPr>
    <p:cSldViewPr>
      <p:cViewPr varScale="1">
        <p:scale>
          <a:sx n="97" d="100"/>
          <a:sy n="97" d="100"/>
        </p:scale>
        <p:origin x="7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62FBA-656E-409E-AC73-3A8CE61EAB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E8786D-361C-44B0-8BA3-098B913CD11D}">
      <dgm:prSet phldrT="[Текст]" custT="1"/>
      <dgm:spPr/>
      <dgm:t>
        <a:bodyPr/>
        <a:lstStyle/>
        <a:p>
          <a:r>
            <a:rPr lang="ru-RU" sz="1400" b="1" dirty="0" smtClean="0"/>
            <a:t>СОЗНАТЕЛЬНОЕ</a:t>
          </a:r>
          <a:r>
            <a:rPr lang="ru-RU" sz="1400" dirty="0" smtClean="0"/>
            <a:t> </a:t>
          </a:r>
          <a:r>
            <a:rPr lang="ru-RU" sz="1400" b="1" dirty="0" smtClean="0"/>
            <a:t>ЛИДЕРСТВО</a:t>
          </a:r>
          <a:endParaRPr lang="ru-RU" sz="1400" b="1" dirty="0"/>
        </a:p>
      </dgm:t>
    </dgm:pt>
    <dgm:pt modelId="{0A38B602-7D44-4D14-862A-D0D717C60B4A}" type="parTrans" cxnId="{5E98F422-57E5-4E51-81B7-DC94B56A9544}">
      <dgm:prSet/>
      <dgm:spPr/>
      <dgm:t>
        <a:bodyPr/>
        <a:lstStyle/>
        <a:p>
          <a:endParaRPr lang="ru-RU"/>
        </a:p>
      </dgm:t>
    </dgm:pt>
    <dgm:pt modelId="{AB7EF7C9-C5DF-459C-88BC-A657C18149BA}" type="sibTrans" cxnId="{5E98F422-57E5-4E51-81B7-DC94B56A9544}">
      <dgm:prSet/>
      <dgm:spPr/>
      <dgm:t>
        <a:bodyPr/>
        <a:lstStyle/>
        <a:p>
          <a:endParaRPr lang="ru-RU"/>
        </a:p>
      </dgm:t>
    </dgm:pt>
    <dgm:pt modelId="{DB69EB72-3367-42CF-992E-2D672F883CD9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ПРОЧНАЯ СВЯЗЬ</a:t>
          </a:r>
        </a:p>
        <a:p>
          <a:pPr algn="just"/>
          <a:r>
            <a:rPr lang="ru-RU" sz="1200" dirty="0" smtClean="0"/>
            <a:t>Для таких лидеров работа имеет глубокое личное значение, и исходя из этого они принимают решения</a:t>
          </a:r>
          <a:endParaRPr lang="ru-RU" sz="1200" dirty="0"/>
        </a:p>
      </dgm:t>
    </dgm:pt>
    <dgm:pt modelId="{81ED2A6F-23D8-45EB-AE1C-1D3D0024F8D7}" type="parTrans" cxnId="{8B5D2CE3-7996-45F9-A92E-F6321A1D666D}">
      <dgm:prSet/>
      <dgm:spPr/>
      <dgm:t>
        <a:bodyPr/>
        <a:lstStyle/>
        <a:p>
          <a:endParaRPr lang="ru-RU"/>
        </a:p>
      </dgm:t>
    </dgm:pt>
    <dgm:pt modelId="{5B28EB49-A897-44E6-8CC2-446CDA6DBA45}" type="sibTrans" cxnId="{8B5D2CE3-7996-45F9-A92E-F6321A1D666D}">
      <dgm:prSet/>
      <dgm:spPr/>
      <dgm:t>
        <a:bodyPr/>
        <a:lstStyle/>
        <a:p>
          <a:endParaRPr lang="ru-RU"/>
        </a:p>
      </dgm:t>
    </dgm:pt>
    <dgm:pt modelId="{A139506B-3B1A-4160-A827-10700184CC26}">
      <dgm:prSet phldrT="[Текст]" custT="1"/>
      <dgm:spPr/>
      <dgm:t>
        <a:bodyPr/>
        <a:lstStyle/>
        <a:p>
          <a:pPr algn="ctr"/>
          <a:endParaRPr lang="ru-RU" sz="1400" b="1" dirty="0" smtClean="0"/>
        </a:p>
        <a:p>
          <a:pPr algn="ctr"/>
          <a:r>
            <a:rPr lang="ru-RU" sz="1400" b="1" dirty="0" smtClean="0"/>
            <a:t>СОЗНАТЕЛЬНЫЕ И СМЕЛЫЕ ДЕЙСТВИЯ</a:t>
          </a:r>
        </a:p>
        <a:p>
          <a:pPr algn="just"/>
          <a:r>
            <a:rPr lang="ru-RU" sz="1200" dirty="0" smtClean="0"/>
            <a:t> Этих лидеров отличает уверенность в себе, в своей команде и в процессе, они руководят динамично, стремительно экспериментируют и адаптируют стиль управления изменениями в соответствии с ситуацией. </a:t>
          </a:r>
          <a:endParaRPr lang="ru-RU" sz="1200" dirty="0"/>
        </a:p>
      </dgm:t>
    </dgm:pt>
    <dgm:pt modelId="{072FEA3F-F0BD-4C01-A991-5356FD93EF39}" type="parTrans" cxnId="{0A2A61F1-7E90-4002-BADA-03FD8A6473FD}">
      <dgm:prSet/>
      <dgm:spPr/>
      <dgm:t>
        <a:bodyPr/>
        <a:lstStyle/>
        <a:p>
          <a:endParaRPr lang="ru-RU"/>
        </a:p>
      </dgm:t>
    </dgm:pt>
    <dgm:pt modelId="{D104E594-63C9-4B2C-9E7C-F350129A2CFE}" type="sibTrans" cxnId="{0A2A61F1-7E90-4002-BADA-03FD8A6473FD}">
      <dgm:prSet/>
      <dgm:spPr/>
      <dgm:t>
        <a:bodyPr/>
        <a:lstStyle/>
        <a:p>
          <a:endParaRPr lang="ru-RU"/>
        </a:p>
      </dgm:t>
    </dgm:pt>
    <dgm:pt modelId="{8D55511E-3EEF-4FCB-A9A1-69729A68B84B}">
      <dgm:prSet phldrT="[Текст]" custT="1"/>
      <dgm:spPr/>
      <dgm:t>
        <a:bodyPr/>
        <a:lstStyle/>
        <a:p>
          <a:r>
            <a:rPr lang="ru-RU" sz="1400" b="1" dirty="0" smtClean="0"/>
            <a:t>СОЗНАТЕЛЬНОЕ ВИДЕНИЕ И ПЕРСПЕКТИВА</a:t>
          </a:r>
        </a:p>
        <a:p>
          <a:r>
            <a:rPr lang="ru-RU" sz="1200" dirty="0" smtClean="0"/>
            <a:t> Эти лидеры полагаются как на интуицию, так и на сложные инструменты (напр., интегрированную теорию и общесистемное мышление), чтобы понять окружающий мир</a:t>
          </a:r>
        </a:p>
        <a:p>
          <a:endParaRPr lang="ru-RU" sz="1200" dirty="0"/>
        </a:p>
      </dgm:t>
    </dgm:pt>
    <dgm:pt modelId="{E2074D00-A5A2-44B9-A8B6-408776B5BDF7}" type="parTrans" cxnId="{852CB327-3D1C-4F33-BB2A-69C707E74E93}">
      <dgm:prSet/>
      <dgm:spPr/>
      <dgm:t>
        <a:bodyPr/>
        <a:lstStyle/>
        <a:p>
          <a:endParaRPr lang="ru-RU"/>
        </a:p>
      </dgm:t>
    </dgm:pt>
    <dgm:pt modelId="{A1B0A924-F3A3-4E1E-AF81-248A2120A2E0}" type="sibTrans" cxnId="{852CB327-3D1C-4F33-BB2A-69C707E74E93}">
      <dgm:prSet/>
      <dgm:spPr/>
      <dgm:t>
        <a:bodyPr/>
        <a:lstStyle/>
        <a:p>
          <a:endParaRPr lang="ru-RU"/>
        </a:p>
      </dgm:t>
    </dgm:pt>
    <dgm:pt modelId="{147FE011-636A-402B-B45F-672C949FD56A}">
      <dgm:prSet phldrT="[Текст]" custT="1"/>
      <dgm:spPr/>
      <dgm:t>
        <a:bodyPr/>
        <a:lstStyle/>
        <a:p>
          <a:r>
            <a:rPr lang="ru-RU" sz="1400" b="1" dirty="0" smtClean="0"/>
            <a:t>САМОРАЗВИТИЕ</a:t>
          </a:r>
        </a:p>
        <a:p>
          <a:r>
            <a:rPr lang="ru-RU" sz="1200" dirty="0" smtClean="0"/>
            <a:t> Эти лидеры вершат свою собственную революцию, предотвращая </a:t>
          </a:r>
          <a:r>
            <a:rPr lang="ru-RU" sz="1200" dirty="0" err="1" smtClean="0"/>
            <a:t>самосаботаж</a:t>
          </a:r>
          <a:r>
            <a:rPr lang="ru-RU" sz="1200" dirty="0" smtClean="0"/>
            <a:t> и поддерживая заинтересованных лиц в развитии при помощи вертикального и горизонтального лидерства.</a:t>
          </a:r>
        </a:p>
        <a:p>
          <a:endParaRPr lang="ru-RU" sz="1200" dirty="0" smtClean="0"/>
        </a:p>
        <a:p>
          <a:endParaRPr lang="ru-RU" sz="1200" dirty="0"/>
        </a:p>
      </dgm:t>
    </dgm:pt>
    <dgm:pt modelId="{56C76989-9DC1-4217-AA16-12654EC52B50}" type="parTrans" cxnId="{F73E0DCF-A3CC-453E-8F2B-AEA098950C8F}">
      <dgm:prSet/>
      <dgm:spPr/>
      <dgm:t>
        <a:bodyPr/>
        <a:lstStyle/>
        <a:p>
          <a:endParaRPr lang="ru-RU"/>
        </a:p>
      </dgm:t>
    </dgm:pt>
    <dgm:pt modelId="{00B9200B-076E-4821-B350-8D32C2146C1D}" type="sibTrans" cxnId="{F73E0DCF-A3CC-453E-8F2B-AEA098950C8F}">
      <dgm:prSet/>
      <dgm:spPr/>
      <dgm:t>
        <a:bodyPr/>
        <a:lstStyle/>
        <a:p>
          <a:endParaRPr lang="ru-RU"/>
        </a:p>
      </dgm:t>
    </dgm:pt>
    <dgm:pt modelId="{1044A5B4-B9D0-4F73-B67C-01ED550FB5C1}" type="pres">
      <dgm:prSet presAssocID="{79062FBA-656E-409E-AC73-3A8CE61EAB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26ABB-3A76-440A-A25F-CEAE5D5F9EE6}" type="pres">
      <dgm:prSet presAssocID="{79062FBA-656E-409E-AC73-3A8CE61EAB34}" presName="matrix" presStyleCnt="0"/>
      <dgm:spPr/>
    </dgm:pt>
    <dgm:pt modelId="{A573C6EC-8EBC-4C7B-ABD9-FEE9847C878D}" type="pres">
      <dgm:prSet presAssocID="{79062FBA-656E-409E-AC73-3A8CE61EAB34}" presName="tile1" presStyleLbl="node1" presStyleIdx="0" presStyleCnt="4"/>
      <dgm:spPr/>
      <dgm:t>
        <a:bodyPr/>
        <a:lstStyle/>
        <a:p>
          <a:endParaRPr lang="ru-RU"/>
        </a:p>
      </dgm:t>
    </dgm:pt>
    <dgm:pt modelId="{F3EDFDA6-E076-4595-9045-BBD03733695F}" type="pres">
      <dgm:prSet presAssocID="{79062FBA-656E-409E-AC73-3A8CE61EAB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4150-6BBC-4B46-8FBC-03629F651930}" type="pres">
      <dgm:prSet presAssocID="{79062FBA-656E-409E-AC73-3A8CE61EAB34}" presName="tile2" presStyleLbl="node1" presStyleIdx="1" presStyleCnt="4"/>
      <dgm:spPr/>
      <dgm:t>
        <a:bodyPr/>
        <a:lstStyle/>
        <a:p>
          <a:endParaRPr lang="ru-RU"/>
        </a:p>
      </dgm:t>
    </dgm:pt>
    <dgm:pt modelId="{6EDD4F57-0A48-49CA-A0A5-BAD7AEDD5CA6}" type="pres">
      <dgm:prSet presAssocID="{79062FBA-656E-409E-AC73-3A8CE61EAB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64322-9539-48BD-8415-948ED4B9F386}" type="pres">
      <dgm:prSet presAssocID="{79062FBA-656E-409E-AC73-3A8CE61EAB34}" presName="tile3" presStyleLbl="node1" presStyleIdx="2" presStyleCnt="4"/>
      <dgm:spPr/>
      <dgm:t>
        <a:bodyPr/>
        <a:lstStyle/>
        <a:p>
          <a:endParaRPr lang="ru-RU"/>
        </a:p>
      </dgm:t>
    </dgm:pt>
    <dgm:pt modelId="{B2133CD2-8324-4B26-B795-D42DF71C7A24}" type="pres">
      <dgm:prSet presAssocID="{79062FBA-656E-409E-AC73-3A8CE61EAB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61767-1888-4E41-9293-27A431395900}" type="pres">
      <dgm:prSet presAssocID="{79062FBA-656E-409E-AC73-3A8CE61EAB34}" presName="tile4" presStyleLbl="node1" presStyleIdx="3" presStyleCnt="4"/>
      <dgm:spPr/>
      <dgm:t>
        <a:bodyPr/>
        <a:lstStyle/>
        <a:p>
          <a:endParaRPr lang="ru-RU"/>
        </a:p>
      </dgm:t>
    </dgm:pt>
    <dgm:pt modelId="{FFCD76AB-14FB-485B-833F-17EA2915C90A}" type="pres">
      <dgm:prSet presAssocID="{79062FBA-656E-409E-AC73-3A8CE61EAB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BC50E-88A1-4C53-ABC2-7B01042A3853}" type="pres">
      <dgm:prSet presAssocID="{79062FBA-656E-409E-AC73-3A8CE61EAB34}" presName="centerTile" presStyleLbl="fgShp" presStyleIdx="0" presStyleCnt="1" custScaleY="482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D2CE3-7996-45F9-A92E-F6321A1D666D}" srcId="{32E8786D-361C-44B0-8BA3-098B913CD11D}" destId="{DB69EB72-3367-42CF-992E-2D672F883CD9}" srcOrd="0" destOrd="0" parTransId="{81ED2A6F-23D8-45EB-AE1C-1D3D0024F8D7}" sibTransId="{5B28EB49-A897-44E6-8CC2-446CDA6DBA45}"/>
    <dgm:cxn modelId="{F73E0DCF-A3CC-453E-8F2B-AEA098950C8F}" srcId="{32E8786D-361C-44B0-8BA3-098B913CD11D}" destId="{147FE011-636A-402B-B45F-672C949FD56A}" srcOrd="3" destOrd="0" parTransId="{56C76989-9DC1-4217-AA16-12654EC52B50}" sibTransId="{00B9200B-076E-4821-B350-8D32C2146C1D}"/>
    <dgm:cxn modelId="{C759C85A-329F-43D1-98BC-6A1263F231F3}" type="presOf" srcId="{DB69EB72-3367-42CF-992E-2D672F883CD9}" destId="{F3EDFDA6-E076-4595-9045-BBD03733695F}" srcOrd="1" destOrd="0" presId="urn:microsoft.com/office/officeart/2005/8/layout/matrix1"/>
    <dgm:cxn modelId="{BF3155AC-CB85-4E2C-B166-DD058D211520}" type="presOf" srcId="{8D55511E-3EEF-4FCB-A9A1-69729A68B84B}" destId="{4DF64322-9539-48BD-8415-948ED4B9F386}" srcOrd="0" destOrd="0" presId="urn:microsoft.com/office/officeart/2005/8/layout/matrix1"/>
    <dgm:cxn modelId="{33023FB9-D06C-4EB6-8888-BEDC030D68AC}" type="presOf" srcId="{DB69EB72-3367-42CF-992E-2D672F883CD9}" destId="{A573C6EC-8EBC-4C7B-ABD9-FEE9847C878D}" srcOrd="0" destOrd="0" presId="urn:microsoft.com/office/officeart/2005/8/layout/matrix1"/>
    <dgm:cxn modelId="{5E98F422-57E5-4E51-81B7-DC94B56A9544}" srcId="{79062FBA-656E-409E-AC73-3A8CE61EAB34}" destId="{32E8786D-361C-44B0-8BA3-098B913CD11D}" srcOrd="0" destOrd="0" parTransId="{0A38B602-7D44-4D14-862A-D0D717C60B4A}" sibTransId="{AB7EF7C9-C5DF-459C-88BC-A657C18149BA}"/>
    <dgm:cxn modelId="{0A2A61F1-7E90-4002-BADA-03FD8A6473FD}" srcId="{32E8786D-361C-44B0-8BA3-098B913CD11D}" destId="{A139506B-3B1A-4160-A827-10700184CC26}" srcOrd="1" destOrd="0" parTransId="{072FEA3F-F0BD-4C01-A991-5356FD93EF39}" sibTransId="{D104E594-63C9-4B2C-9E7C-F350129A2CFE}"/>
    <dgm:cxn modelId="{F954A2E4-DD91-4C95-AE92-0ACB333F0FA1}" type="presOf" srcId="{8D55511E-3EEF-4FCB-A9A1-69729A68B84B}" destId="{B2133CD2-8324-4B26-B795-D42DF71C7A24}" srcOrd="1" destOrd="0" presId="urn:microsoft.com/office/officeart/2005/8/layout/matrix1"/>
    <dgm:cxn modelId="{1B96D50A-A0E3-43AB-9B36-BFDDE0A09E4B}" type="presOf" srcId="{79062FBA-656E-409E-AC73-3A8CE61EAB34}" destId="{1044A5B4-B9D0-4F73-B67C-01ED550FB5C1}" srcOrd="0" destOrd="0" presId="urn:microsoft.com/office/officeart/2005/8/layout/matrix1"/>
    <dgm:cxn modelId="{42094682-2105-4BD8-91DE-32199713CE65}" type="presOf" srcId="{147FE011-636A-402B-B45F-672C949FD56A}" destId="{FFCD76AB-14FB-485B-833F-17EA2915C90A}" srcOrd="1" destOrd="0" presId="urn:microsoft.com/office/officeart/2005/8/layout/matrix1"/>
    <dgm:cxn modelId="{D884D12F-A67F-40A0-BA37-D594BE0FEC38}" type="presOf" srcId="{32E8786D-361C-44B0-8BA3-098B913CD11D}" destId="{AB6BC50E-88A1-4C53-ABC2-7B01042A3853}" srcOrd="0" destOrd="0" presId="urn:microsoft.com/office/officeart/2005/8/layout/matrix1"/>
    <dgm:cxn modelId="{6BCCD15E-D03A-43A9-91CF-DBEA8521ED55}" type="presOf" srcId="{A139506B-3B1A-4160-A827-10700184CC26}" destId="{43C74150-6BBC-4B46-8FBC-03629F651930}" srcOrd="0" destOrd="0" presId="urn:microsoft.com/office/officeart/2005/8/layout/matrix1"/>
    <dgm:cxn modelId="{5C64A12D-5FA4-41FD-842E-CAC10831F42C}" type="presOf" srcId="{A139506B-3B1A-4160-A827-10700184CC26}" destId="{6EDD4F57-0A48-49CA-A0A5-BAD7AEDD5CA6}" srcOrd="1" destOrd="0" presId="urn:microsoft.com/office/officeart/2005/8/layout/matrix1"/>
    <dgm:cxn modelId="{EB1A018B-6C63-41C8-8D23-DC5AF0FB8712}" type="presOf" srcId="{147FE011-636A-402B-B45F-672C949FD56A}" destId="{C2F61767-1888-4E41-9293-27A431395900}" srcOrd="0" destOrd="0" presId="urn:microsoft.com/office/officeart/2005/8/layout/matrix1"/>
    <dgm:cxn modelId="{852CB327-3D1C-4F33-BB2A-69C707E74E93}" srcId="{32E8786D-361C-44B0-8BA3-098B913CD11D}" destId="{8D55511E-3EEF-4FCB-A9A1-69729A68B84B}" srcOrd="2" destOrd="0" parTransId="{E2074D00-A5A2-44B9-A8B6-408776B5BDF7}" sibTransId="{A1B0A924-F3A3-4E1E-AF81-248A2120A2E0}"/>
    <dgm:cxn modelId="{108E9D40-F7BF-49AB-BDBF-382020E7ABF2}" type="presParOf" srcId="{1044A5B4-B9D0-4F73-B67C-01ED550FB5C1}" destId="{65E26ABB-3A76-440A-A25F-CEAE5D5F9EE6}" srcOrd="0" destOrd="0" presId="urn:microsoft.com/office/officeart/2005/8/layout/matrix1"/>
    <dgm:cxn modelId="{DC4F8A78-CE64-48EE-9935-B4630E3BA409}" type="presParOf" srcId="{65E26ABB-3A76-440A-A25F-CEAE5D5F9EE6}" destId="{A573C6EC-8EBC-4C7B-ABD9-FEE9847C878D}" srcOrd="0" destOrd="0" presId="urn:microsoft.com/office/officeart/2005/8/layout/matrix1"/>
    <dgm:cxn modelId="{3F1905DC-C730-4D78-B5F8-F01C87FFF1E2}" type="presParOf" srcId="{65E26ABB-3A76-440A-A25F-CEAE5D5F9EE6}" destId="{F3EDFDA6-E076-4595-9045-BBD03733695F}" srcOrd="1" destOrd="0" presId="urn:microsoft.com/office/officeart/2005/8/layout/matrix1"/>
    <dgm:cxn modelId="{A128A8D1-7EF1-4ED1-8C7B-2BB436E41974}" type="presParOf" srcId="{65E26ABB-3A76-440A-A25F-CEAE5D5F9EE6}" destId="{43C74150-6BBC-4B46-8FBC-03629F651930}" srcOrd="2" destOrd="0" presId="urn:microsoft.com/office/officeart/2005/8/layout/matrix1"/>
    <dgm:cxn modelId="{B77AEB57-0B39-4E39-A98F-BEC43F0F17C1}" type="presParOf" srcId="{65E26ABB-3A76-440A-A25F-CEAE5D5F9EE6}" destId="{6EDD4F57-0A48-49CA-A0A5-BAD7AEDD5CA6}" srcOrd="3" destOrd="0" presId="urn:microsoft.com/office/officeart/2005/8/layout/matrix1"/>
    <dgm:cxn modelId="{0C2633D1-36A4-4871-9769-AB69BBCE6B3D}" type="presParOf" srcId="{65E26ABB-3A76-440A-A25F-CEAE5D5F9EE6}" destId="{4DF64322-9539-48BD-8415-948ED4B9F386}" srcOrd="4" destOrd="0" presId="urn:microsoft.com/office/officeart/2005/8/layout/matrix1"/>
    <dgm:cxn modelId="{9F0A0791-0B57-4828-9403-0E51BE1D4547}" type="presParOf" srcId="{65E26ABB-3A76-440A-A25F-CEAE5D5F9EE6}" destId="{B2133CD2-8324-4B26-B795-D42DF71C7A24}" srcOrd="5" destOrd="0" presId="urn:microsoft.com/office/officeart/2005/8/layout/matrix1"/>
    <dgm:cxn modelId="{36B2D6A8-8597-4374-BCAE-49D1D83232E0}" type="presParOf" srcId="{65E26ABB-3A76-440A-A25F-CEAE5D5F9EE6}" destId="{C2F61767-1888-4E41-9293-27A431395900}" srcOrd="6" destOrd="0" presId="urn:microsoft.com/office/officeart/2005/8/layout/matrix1"/>
    <dgm:cxn modelId="{3464620E-FD78-497C-862D-9A48CA312B5A}" type="presParOf" srcId="{65E26ABB-3A76-440A-A25F-CEAE5D5F9EE6}" destId="{FFCD76AB-14FB-485B-833F-17EA2915C90A}" srcOrd="7" destOrd="0" presId="urn:microsoft.com/office/officeart/2005/8/layout/matrix1"/>
    <dgm:cxn modelId="{C7370EA4-E861-4550-9371-1F6D3E0AF31A}" type="presParOf" srcId="{1044A5B4-B9D0-4F73-B67C-01ED550FB5C1}" destId="{AB6BC50E-88A1-4C53-ABC2-7B01042A38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3C6EC-8EBC-4C7B-ABD9-FEE9847C878D}">
      <dsp:nvSpPr>
        <dsp:cNvPr id="0" name=""/>
        <dsp:cNvSpPr/>
      </dsp:nvSpPr>
      <dsp:spPr>
        <a:xfrm rot="16200000">
          <a:off x="397030" y="-397030"/>
          <a:ext cx="2032000" cy="28260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ПРОЧНАЯ СВЯЗЬ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Для таких лидеров работа имеет глубокое личное значение, и исходя из этого они принимают решения</a:t>
          </a:r>
          <a:endParaRPr lang="ru-RU" sz="1200" kern="1200" dirty="0"/>
        </a:p>
      </dsp:txBody>
      <dsp:txXfrm rot="5400000">
        <a:off x="-1" y="1"/>
        <a:ext cx="2826060" cy="1524000"/>
      </dsp:txXfrm>
    </dsp:sp>
    <dsp:sp modelId="{43C74150-6BBC-4B46-8FBC-03629F651930}">
      <dsp:nvSpPr>
        <dsp:cNvPr id="0" name=""/>
        <dsp:cNvSpPr/>
      </dsp:nvSpPr>
      <dsp:spPr>
        <a:xfrm>
          <a:off x="2826060" y="0"/>
          <a:ext cx="282606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СОЗНАТЕЛЬНЫЕ И СМЕЛЫЕ ДЕЙСТВИЯ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Этих лидеров отличает уверенность в себе, в своей команде и в процессе, они руководят динамично, стремительно экспериментируют и адаптируют стиль управления изменениями в соответствии с ситуацией. </a:t>
          </a:r>
          <a:endParaRPr lang="ru-RU" sz="1200" kern="1200" dirty="0"/>
        </a:p>
      </dsp:txBody>
      <dsp:txXfrm>
        <a:off x="2826060" y="0"/>
        <a:ext cx="2826060" cy="1524000"/>
      </dsp:txXfrm>
    </dsp:sp>
    <dsp:sp modelId="{4DF64322-9539-48BD-8415-948ED4B9F386}">
      <dsp:nvSpPr>
        <dsp:cNvPr id="0" name=""/>
        <dsp:cNvSpPr/>
      </dsp:nvSpPr>
      <dsp:spPr>
        <a:xfrm rot="10800000">
          <a:off x="0" y="2032000"/>
          <a:ext cx="282606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СОЗНАТЕЛЬНОЕ ВИДЕНИЕ И ПЕРСПЕКТИВА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Эти лидеры полагаются как на интуицию, так и на сложные инструменты (напр., интегрированную теорию и общесистемное мышление), чтобы понять окружающий мир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0" y="2539999"/>
        <a:ext cx="2826060" cy="1524000"/>
      </dsp:txXfrm>
    </dsp:sp>
    <dsp:sp modelId="{C2F61767-1888-4E41-9293-27A431395900}">
      <dsp:nvSpPr>
        <dsp:cNvPr id="0" name=""/>
        <dsp:cNvSpPr/>
      </dsp:nvSpPr>
      <dsp:spPr>
        <a:xfrm rot="5400000">
          <a:off x="3223089" y="1634970"/>
          <a:ext cx="2032000" cy="28260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САМОРАЗВИТИЕ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Эти лидеры вершат свою собственную революцию, предотвращая </a:t>
          </a:r>
          <a:r>
            <a:rPr lang="ru-RU" sz="1200" kern="1200" dirty="0" err="1" smtClean="0"/>
            <a:t>самосаботаж</a:t>
          </a:r>
          <a:r>
            <a:rPr lang="ru-RU" sz="1200" kern="1200" dirty="0" smtClean="0"/>
            <a:t> и поддерживая заинтересованных лиц в развитии при помощи вертикального и горизонтального лидерства.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826060" y="2539999"/>
        <a:ext cx="2826060" cy="1524000"/>
      </dsp:txXfrm>
    </dsp:sp>
    <dsp:sp modelId="{AB6BC50E-88A1-4C53-ABC2-7B01042A3853}">
      <dsp:nvSpPr>
        <dsp:cNvPr id="0" name=""/>
        <dsp:cNvSpPr/>
      </dsp:nvSpPr>
      <dsp:spPr>
        <a:xfrm>
          <a:off x="1978242" y="1787128"/>
          <a:ext cx="1695636" cy="4897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СОЗНАТЕЛЬНОЕ</a:t>
          </a:r>
          <a:r>
            <a:rPr lang="ru-RU" sz="1400" kern="1200" dirty="0" smtClean="0"/>
            <a:t> </a:t>
          </a:r>
          <a:r>
            <a:rPr lang="ru-RU" sz="1400" b="1" kern="1200" dirty="0" smtClean="0"/>
            <a:t>ЛИДЕРСТВО</a:t>
          </a:r>
          <a:endParaRPr lang="ru-RU" sz="1400" b="1" kern="1200" dirty="0"/>
        </a:p>
      </dsp:txBody>
      <dsp:txXfrm>
        <a:off x="2002149" y="1811035"/>
        <a:ext cx="1647822" cy="44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C884-A795-4D0E-9D0D-DB1FABEE58DA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05B5A-875D-4E56-9FBA-D5B750E5D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05B5A-875D-4E56-9FBA-D5B750E5D72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87C0-2992-45EB-954F-BFDF0CE06726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2E03-AC4E-4D52-A634-4E48AA2AF2E3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B102-B299-4B45-B5DF-3F9B5CACBEA5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6CE-BBF9-4569-801A-FA365351D214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C402-6CCB-45B0-878A-323611228101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921C-0AEA-4E53-9CA7-6F7FD885CE5A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4764-0E24-4C7C-B77B-B0C45E66A7F0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F576-A7F0-47C4-827E-4EB9863523E3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A7CE-9F91-4F87-A98C-2A5CDC23CF81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3D4-4251-481D-81FD-FEAC1FE0EDCA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ECEA-0BE8-4866-8E2C-2B4F9002B17C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6E2E-DCE5-482B-9FEE-D2FC707E0EDC}" type="datetime1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3868-ACA1-4016-9CED-54A3CB0E4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84984"/>
            <a:ext cx="3168352" cy="17526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b="1" dirty="0" smtClean="0">
                <a:solidFill>
                  <a:srgbClr val="FF4E41"/>
                </a:solidFill>
              </a:rPr>
              <a:t>Теории                    развития человека </a:t>
            </a:r>
            <a:endParaRPr lang="ru-RU" b="1" dirty="0">
              <a:solidFill>
                <a:srgbClr val="FF4E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ature-nurture.org/wp-content/uploads/hierarchicalDepictionofPositiveSchematic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767356" cy="583264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r-director.ru/images/old/tab_040_122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96871" cy="504056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Пирамида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нейрологических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уровней 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(</a:t>
            </a:r>
            <a:r>
              <a:rPr lang="ru-RU" sz="2400" dirty="0" smtClean="0">
                <a:solidFill>
                  <a:srgbClr val="3C97A8"/>
                </a:solidFill>
                <a:latin typeface="+mn-lt"/>
              </a:rPr>
              <a:t>схема 1)</a:t>
            </a:r>
            <a:endParaRPr lang="ru-RU" sz="2400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Пирамида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нейрологических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уровней </a:t>
            </a:r>
            <a:r>
              <a:rPr lang="ru-RU" sz="2400" dirty="0" smtClean="0">
                <a:solidFill>
                  <a:srgbClr val="3C97A8"/>
                </a:solidFill>
                <a:latin typeface="+mn-lt"/>
              </a:rPr>
              <a:t>(схема 2)</a:t>
            </a:r>
            <a:endParaRPr lang="ru-RU" sz="2400" dirty="0">
              <a:solidFill>
                <a:srgbClr val="3C97A8"/>
              </a:solidFill>
              <a:latin typeface="+mn-lt"/>
            </a:endParaRPr>
          </a:p>
        </p:txBody>
      </p:sp>
      <p:pic>
        <p:nvPicPr>
          <p:cNvPr id="7" name="Picture 6" descr="http://ast-u-way.ru/wp-content/uploads/2012/10/%D0%A3%D1%80%D0%BE%D0%B2%D0%BD%D0%B8-%D0%94%D0%B8%D0%BB%D1%82%D1%81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882187" cy="534820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itmir.co/BookBinary/193620/1393242974/_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616623" cy="354357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3C97A8"/>
                </a:solidFill>
                <a:ea typeface="+mj-ea"/>
                <a:cs typeface="+mj-cs"/>
              </a:rPr>
              <a:t>Стадии </a:t>
            </a:r>
            <a:r>
              <a:rPr lang="ru-RU" sz="2400" b="1" dirty="0">
                <a:solidFill>
                  <a:srgbClr val="3C97A8"/>
                </a:solidFill>
                <a:ea typeface="+mj-ea"/>
                <a:cs typeface="+mj-cs"/>
              </a:rPr>
              <a:t>морального развития Лоренса </a:t>
            </a:r>
            <a:r>
              <a:rPr lang="ru-RU" sz="2400" b="1" noProof="1">
                <a:solidFill>
                  <a:srgbClr val="3C97A8"/>
                </a:solidFill>
                <a:ea typeface="+mj-ea"/>
                <a:cs typeface="+mj-cs"/>
              </a:rPr>
              <a:t>Кольберга</a:t>
            </a:r>
            <a:endParaRPr lang="ru-RU" sz="2400" b="1" dirty="0">
              <a:solidFill>
                <a:srgbClr val="3C97A8"/>
              </a:solidFill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9208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Уровень нравственного развития ребенка определяется не самим по себе ответом "да" или "нет", а пониманием того, почему был дан именно такой ответ, умением объяснить причину своего выбора.</a:t>
            </a:r>
            <a:br>
              <a:rPr lang="ru-RU" sz="1200" dirty="0" smtClean="0"/>
            </a:br>
            <a:r>
              <a:rPr lang="ru-RU" sz="1200" dirty="0" smtClean="0"/>
              <a:t>Каждая последующая стадия основывается на предыдущей, преобразует ее и включает в себя, а также подготавливает новые подходы и критерии для выработки моральных суждений. Люди в любой культурной среде, согласно </a:t>
            </a:r>
            <a:r>
              <a:rPr lang="ru-RU" sz="1200" dirty="0" err="1" smtClean="0"/>
              <a:t>Кольбергу</a:t>
            </a:r>
            <a:r>
              <a:rPr lang="ru-RU" sz="1200" dirty="0" smtClean="0"/>
              <a:t>, проходят все эти стадии в одном и том же порядке. Различие заключается лишь в скорости прохождения и в том, насколько далеко они продвигаются в рамках той или иной стадии. </a:t>
            </a:r>
            <a:r>
              <a:rPr lang="ru-RU" sz="1200" dirty="0" err="1" smtClean="0"/>
              <a:t>Кольберг</a:t>
            </a:r>
            <a:r>
              <a:rPr lang="ru-RU" sz="1200" dirty="0" smtClean="0"/>
              <a:t> полагал, что итог нравственного развития достигается в среднем к 25 годам. </a:t>
            </a:r>
            <a:r>
              <a:rPr lang="ru-RU" sz="1200" b="1" dirty="0" smtClean="0">
                <a:solidFill>
                  <a:srgbClr val="FF0000"/>
                </a:solidFill>
              </a:rPr>
              <a:t>Но пока развитие человека продолжается, последовательность стадий остается неизменной.</a:t>
            </a:r>
            <a:r>
              <a:rPr lang="ru-RU" sz="1200" b="1" dirty="0" smtClean="0"/>
              <a:t> </a:t>
            </a:r>
            <a:r>
              <a:rPr lang="ru-RU" sz="1200" i="1" dirty="0" smtClean="0"/>
              <a:t>(Вопрос ВС: какой %  людей «замораживается» в 25 лет и на какой именно стадии? )</a:t>
            </a:r>
            <a:endParaRPr lang="ru-RU" sz="1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32656"/>
          <a:ext cx="8640960" cy="633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Уровень и стадия </a:t>
                      </a:r>
                      <a:r>
                        <a:rPr lang="ru-RU" sz="1200" dirty="0" smtClean="0"/>
                        <a:t>                         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нравственного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Типичные примеры поведения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Уровень1. </a:t>
                      </a:r>
                      <a:r>
                        <a:rPr lang="ru-RU" sz="12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Преднравственный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4 до 10 лет)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Поступки определяются внешними обстоятельствами, и точка зрения других людей в расчет не принимается</a:t>
                      </a:r>
                      <a:endParaRPr lang="ru-RU" sz="12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1. Ориентация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наказания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Суждение выносится в зависимости от того вознаграждения или наказания, которое может повлечь за собой данный поступок. </a:t>
                      </a:r>
                      <a:b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Следование установленным прави­лам поведения только для того, чтобы избежать наказания</a:t>
                      </a:r>
                      <a:endParaRPr lang="ru-RU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2. Ориентация 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поощрения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Суждение о поступке выносится в соответствии с той пользой, которую из него можно извлечь. Конформное, согласное с нормами поведение, направленное на то, чтобы в результате получить поощрение; ожидание ребенком того, что в ответ на его положительные поступки к нему относились бы так же хорошо, как и он поступил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56"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Уровень2. Конвенциональный </a:t>
                      </a:r>
                      <a:b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 10 до 13 лет)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придерживается условий роли, ориентируясь при этом на принципы других людей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3. Ориентация 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образец «хорошего мальчика/девочки»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Суждения основываются на том, получит ли поступок одобрение Других или нет. Поведение, согласное с ус­тановленными нормами и правилами, рассчитано на то, чтобы избежать неодобрения со стороны других людей, задающих соответствующие образцы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4. Ориентация 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авторитет</a:t>
                      </a:r>
                    </a:p>
                    <a:p>
                      <a:pPr algn="l"/>
                      <a:endParaRPr lang="ru-RU" b="0" i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Суждение выносится в соответствии с установленным порядком, уважением к власти и предписанными ею законами. Защита правил и социальных норм, уста­новленных авторитетными организациями или лица­ми, чтобы избежать осуждения с их стороны и возник­новения чувства вины за невыполнение своих обязан­ностей перед ними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632"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Уровень3. </a:t>
                      </a:r>
                      <a:r>
                        <a:rPr lang="ru-RU" sz="12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Постконвенциональный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(с 13 лет)</a:t>
                      </a:r>
                      <a:endParaRPr lang="ru-RU" b="0" i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судит о поведении, исходя из своих собствен­ных критериев, что предполагает и высокий уровень рассудочной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5. Ориентация 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общественный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Оправдание поступка основывается на уважении прав человека и демократически принятого решения. Моральные действия руководствуются принципами общественного благополучия, которые основаны на самоуважении и уважении других людей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6. Ориентация 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общечеловеческие этические принципы</a:t>
                      </a:r>
                      <a:b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нравственные нормы</a:t>
                      </a:r>
                    </a:p>
                    <a:p>
                      <a:pPr algn="l"/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Поступок квалифицируется как правильный, если он продиктован совестью, независимо от его законности или мнения Других людей. Нравственные действия, управляемые самостоятельно выбираемыми человеком общечеловеческими этическими принципами, напри­мер нормами равенства, достоинства, справедливости. Дети руководствуются соответствующими нормами и принципами Для того, чтобы избежать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самоотчуждения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потери человеческого достоинства, угрызений совести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1200" b="1" dirty="0" smtClean="0">
                <a:solidFill>
                  <a:srgbClr val="3C97A8"/>
                </a:solidFill>
                <a:ea typeface="+mj-ea"/>
                <a:cs typeface="+mj-cs"/>
              </a:rPr>
              <a:t>Стадии </a:t>
            </a:r>
            <a:r>
              <a:rPr lang="ru-RU" sz="1200" b="1" dirty="0">
                <a:solidFill>
                  <a:srgbClr val="3C97A8"/>
                </a:solidFill>
                <a:ea typeface="+mj-ea"/>
                <a:cs typeface="+mj-cs"/>
              </a:rPr>
              <a:t>морального развития Лоренса </a:t>
            </a:r>
            <a:r>
              <a:rPr lang="ru-RU" sz="1200" b="1" noProof="1" smtClean="0">
                <a:solidFill>
                  <a:srgbClr val="3C97A8"/>
                </a:solidFill>
                <a:ea typeface="+mj-ea"/>
                <a:cs typeface="+mj-cs"/>
              </a:rPr>
              <a:t>Кольберга - продолжение</a:t>
            </a:r>
            <a:endParaRPr lang="ru-RU" sz="1200" b="1" dirty="0">
              <a:solidFill>
                <a:srgbClr val="3C97A8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08920"/>
            <a:ext cx="2160240" cy="7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572170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06099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28184" y="3501008"/>
            <a:ext cx="26642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целом характер взаимосвязей психодиагностических показателей и возраста позволил выделить в них предполагавшиеся четыре группы, обусловливающиеся экзогенными латентными переменными, такими как «принятие неопределенности», «ориентация на личностные ценности», «ориентация на собственный комфорт», а также «опыт», и рассматривать МЭИ и ВЭИ как зависимые латентные перемен- </a:t>
            </a:r>
            <a:r>
              <a:rPr lang="ru-RU" sz="1200" dirty="0" err="1" smtClean="0"/>
              <a:t>ные</a:t>
            </a:r>
            <a:r>
              <a:rPr lang="ru-RU" sz="1200" dirty="0" smtClean="0"/>
              <a:t>. Тем самым выдержали эмпирическую проверку обе общие гипотеза о влиянии</a:t>
            </a:r>
            <a:r>
              <a:rPr lang="en-US" sz="1200" dirty="0" smtClean="0"/>
              <a:t> </a:t>
            </a:r>
            <a:r>
              <a:rPr lang="ru-RU" sz="1200" dirty="0" smtClean="0"/>
              <a:t>на ЭИ уровней нравственного самосознания личности. 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268760"/>
            <a:ext cx="4248472" cy="28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589240"/>
            <a:ext cx="2304256" cy="10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157192"/>
            <a:ext cx="2520280" cy="15252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4664"/>
            <a:ext cx="3372618" cy="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72618" cy="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1772816"/>
            <a:ext cx="71287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ВЫВОДЫ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В многоуровневой регуляции морального выбора следует выделять как минимум два уровня, соответствующие стадиям развития нравственного самосознания: личностный (с ориентировкой на личностные ценности и Других) и </a:t>
            </a:r>
            <a:r>
              <a:rPr lang="ru-RU" sz="1400" dirty="0" err="1" smtClean="0"/>
              <a:t>доличностный</a:t>
            </a:r>
            <a:r>
              <a:rPr lang="ru-RU" sz="1400" dirty="0" smtClean="0"/>
              <a:t>                (с ориентировкой на индивидуальный комфорт).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Процессы, актуализируемые при принятия условий неопределенности, необходимо связаны с возможностью </a:t>
            </a:r>
            <a:r>
              <a:rPr lang="ru-RU" sz="1400" dirty="0" err="1" smtClean="0"/>
              <a:t>децентрации</a:t>
            </a:r>
            <a:r>
              <a:rPr lang="ru-RU" sz="1400" dirty="0" smtClean="0"/>
              <a:t> собственной позиции и объединяют другие составляющие личностной регуляции.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Переменные, отражающие стадии нравственного самосознания, наряду с указанной ролью «принятия неопределенности» и «опыта» выступают предикторами ЭИ.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Межличностный и </a:t>
            </a:r>
            <a:r>
              <a:rPr lang="ru-RU" sz="1400" dirty="0" err="1" smtClean="0"/>
              <a:t>внутриличностный</a:t>
            </a:r>
            <a:r>
              <a:rPr lang="ru-RU" sz="1400" dirty="0" smtClean="0"/>
              <a:t> интеллект обусловливаются включением в разные динамические регулятивные системы и зависят от уровневых переходов между стадиями морального развития.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88640"/>
            <a:ext cx="8999537" cy="62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79152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14847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Развитие почти всех классических лидеров основано на горизонтальном лидерстве. Тем не менее, принципы вертикального лидерства, разработанные в исследовательских центрах Гарварда, Стэнфорда и Оксфорда, были мгновенно переняты и включены в прогрессивные программы подготовки лидеров. Центр </a:t>
            </a:r>
            <a:r>
              <a:rPr lang="ru-RU" sz="1200" dirty="0" err="1" smtClean="0"/>
              <a:t>креативного</a:t>
            </a:r>
            <a:r>
              <a:rPr lang="ru-RU" sz="1200" dirty="0" smtClean="0"/>
              <a:t> лидерства объявил вертикальное лидерство главным направлением развития лидеров в будущем.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20000"/>
                </a:solidFill>
              </a:rPr>
              <a:t>Главный вопрос </a:t>
            </a:r>
            <a:r>
              <a:rPr lang="ru-RU" sz="1200" dirty="0" smtClean="0">
                <a:solidFill>
                  <a:srgbClr val="F20000"/>
                </a:solidFill>
              </a:rPr>
              <a:t>вертикального лидерства — </a:t>
            </a:r>
            <a:r>
              <a:rPr lang="ru-RU" sz="1200" b="1" dirty="0" smtClean="0">
                <a:solidFill>
                  <a:srgbClr val="F20000"/>
                </a:solidFill>
              </a:rPr>
              <a:t>КАК</a:t>
            </a:r>
            <a:r>
              <a:rPr lang="ru-RU" sz="1200" dirty="0" smtClean="0">
                <a:solidFill>
                  <a:srgbClr val="F20000"/>
                </a:solidFill>
              </a:rPr>
              <a:t> </a:t>
            </a:r>
            <a:r>
              <a:rPr lang="ru-RU" sz="1200" b="1" dirty="0" smtClean="0">
                <a:solidFill>
                  <a:srgbClr val="F20000"/>
                </a:solidFill>
              </a:rPr>
              <a:t>лидер знает </a:t>
            </a:r>
            <a:r>
              <a:rPr lang="ru-RU" sz="1200" dirty="0" smtClean="0">
                <a:solidFill>
                  <a:srgbClr val="F20000"/>
                </a:solidFill>
              </a:rPr>
              <a:t>что- либо, а традиционное (горизонтальное) лидерство уделяет основное внимание тому, что лидер знает.</a:t>
            </a:r>
            <a:endParaRPr lang="ru-RU" sz="1200" dirty="0">
              <a:solidFill>
                <a:srgbClr val="F2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Сознательное лидерство в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XXI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веке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*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C97A8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6632"/>
            <a:ext cx="2016224" cy="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095375"/>
            <a:ext cx="82772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630932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*Разработана специалистом по проблемам управления Биллом </a:t>
            </a:r>
            <a:r>
              <a:rPr lang="ru-RU" sz="1000" dirty="0" err="1" smtClean="0"/>
              <a:t>Торбертом</a:t>
            </a:r>
            <a:r>
              <a:rPr lang="ru-RU" sz="1000" dirty="0" smtClean="0"/>
              <a:t> (</a:t>
            </a:r>
            <a:r>
              <a:rPr lang="ru-RU" sz="1000" dirty="0" err="1" smtClean="0"/>
              <a:t>Bill</a:t>
            </a:r>
            <a:r>
              <a:rPr lang="ru-RU" sz="1000" dirty="0" smtClean="0"/>
              <a:t> </a:t>
            </a:r>
            <a:r>
              <a:rPr lang="ru-RU" sz="1000" dirty="0" err="1" smtClean="0"/>
              <a:t>Torbert</a:t>
            </a:r>
            <a:r>
              <a:rPr lang="ru-RU" sz="1000" dirty="0" smtClean="0"/>
              <a:t>) на основании исследовательской работы Джейн </a:t>
            </a:r>
            <a:r>
              <a:rPr lang="ru-RU" sz="1000" dirty="0" err="1" smtClean="0"/>
              <a:t>Лёвинджер</a:t>
            </a:r>
            <a:r>
              <a:rPr lang="ru-RU" sz="1000" dirty="0" smtClean="0"/>
              <a:t> (</a:t>
            </a:r>
            <a:r>
              <a:rPr lang="ru-RU" sz="1000" dirty="0" err="1" smtClean="0"/>
              <a:t>Jane</a:t>
            </a:r>
            <a:r>
              <a:rPr lang="ru-RU" sz="1000" dirty="0" smtClean="0"/>
              <a:t> </a:t>
            </a:r>
            <a:r>
              <a:rPr lang="ru-RU" sz="1000" dirty="0" err="1" smtClean="0"/>
              <a:t>Loevinger</a:t>
            </a:r>
            <a:r>
              <a:rPr lang="ru-RU" sz="1000" dirty="0" smtClean="0"/>
              <a:t>) и </a:t>
            </a:r>
            <a:r>
              <a:rPr lang="ru-RU" sz="1000" dirty="0" err="1" smtClean="0"/>
              <a:t>Сюзанны</a:t>
            </a:r>
            <a:r>
              <a:rPr lang="ru-RU" sz="1000" dirty="0" smtClean="0"/>
              <a:t> </a:t>
            </a:r>
            <a:r>
              <a:rPr lang="ru-RU" sz="1000" dirty="0" err="1" smtClean="0"/>
              <a:t>Кук-Гройтер</a:t>
            </a:r>
            <a:r>
              <a:rPr lang="ru-RU" sz="1000" dirty="0" smtClean="0"/>
              <a:t> (</a:t>
            </a:r>
            <a:r>
              <a:rPr lang="ru-RU" sz="1000" dirty="0" err="1" smtClean="0"/>
              <a:t>Susanne</a:t>
            </a:r>
            <a:r>
              <a:rPr lang="ru-RU" sz="1000" dirty="0" smtClean="0"/>
              <a:t> </a:t>
            </a:r>
            <a:r>
              <a:rPr lang="ru-RU" sz="1000" dirty="0" err="1" smtClean="0"/>
              <a:t>Cook-Greuter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Модель вертикального лидерства в деловой среде*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8052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Модель была создана на основании данных, собранных за 40 лет исследований, в которых участвовали десятки тысяч взрослых респондентов, включая несколько тысяч лидеров.</a:t>
            </a:r>
            <a:endParaRPr lang="ru-RU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6632"/>
            <a:ext cx="2016224" cy="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T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heory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of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M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ind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(</a:t>
            </a:r>
            <a:r>
              <a:rPr lang="en-US" sz="2400" b="1" dirty="0" err="1" smtClean="0">
                <a:solidFill>
                  <a:srgbClr val="3C97A8"/>
                </a:solidFill>
                <a:latin typeface="+mn-lt"/>
              </a:rPr>
              <a:t>ToM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)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Основоположники термина  - </a:t>
            </a:r>
            <a:r>
              <a:rPr lang="en-US" sz="1200" dirty="0" err="1" smtClean="0"/>
              <a:t>Premack</a:t>
            </a:r>
            <a:r>
              <a:rPr lang="en-US" sz="1200" dirty="0"/>
              <a:t>, D. G. and Woodruff, G. (1978). </a:t>
            </a:r>
            <a:endParaRPr lang="en-US" sz="1200" dirty="0" smtClean="0"/>
          </a:p>
          <a:p>
            <a:pPr algn="ctr"/>
            <a:r>
              <a:rPr lang="en-US" sz="1200" dirty="0" smtClean="0"/>
              <a:t>Does </a:t>
            </a:r>
            <a:r>
              <a:rPr lang="en-US" sz="1200" dirty="0"/>
              <a:t>the chimpanzee have a theory of mind? </a:t>
            </a:r>
            <a:r>
              <a:rPr lang="en-US" sz="1200" i="1" dirty="0"/>
              <a:t>Behavioral and Brain Sciences, 1,</a:t>
            </a:r>
            <a:r>
              <a:rPr lang="en-US" sz="1200" dirty="0"/>
              <a:t> 515—526.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3"/>
            <a:ext cx="7992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b="1" dirty="0">
                <a:solidFill>
                  <a:srgbClr val="3C5253"/>
                </a:solidFill>
              </a:rPr>
              <a:t>Варианты интерпретаций </a:t>
            </a:r>
            <a:r>
              <a:rPr lang="ru-RU" sz="1400" b="1" dirty="0" smtClean="0">
                <a:solidFill>
                  <a:srgbClr val="3C5253"/>
                </a:solidFill>
              </a:rPr>
              <a:t> </a:t>
            </a:r>
            <a:r>
              <a:rPr lang="en-US" sz="1400" b="1" dirty="0" smtClean="0">
                <a:solidFill>
                  <a:srgbClr val="3C5253"/>
                </a:solidFill>
              </a:rPr>
              <a:t>“mind”</a:t>
            </a:r>
            <a:endParaRPr lang="ru-RU" sz="1400" b="1" dirty="0">
              <a:solidFill>
                <a:srgbClr val="3C5253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/>
              <a:t>Букв. «разум» (использует в своих  фильмах ВВС)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«Способность  делать выводы о всем наборе психических состояний (надежды, желания, намерения, воображения, эмоции и др.), которые являются причиной действий другого индивидуума (</a:t>
            </a:r>
            <a:r>
              <a:rPr lang="en-US" sz="1200" dirty="0" err="1" smtClean="0"/>
              <a:t>Premack</a:t>
            </a:r>
            <a:r>
              <a:rPr lang="en-US" sz="1200" dirty="0" smtClean="0"/>
              <a:t>, </a:t>
            </a:r>
            <a:r>
              <a:rPr lang="ru-RU" sz="1200" dirty="0" smtClean="0"/>
              <a:t> </a:t>
            </a:r>
            <a:r>
              <a:rPr lang="en-US" sz="1200" dirty="0" smtClean="0"/>
              <a:t>Woodruff)</a:t>
            </a:r>
            <a:r>
              <a:rPr lang="ru-RU" sz="12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«Способность отражать сознание других индивидуумов» (</a:t>
            </a:r>
            <a:r>
              <a:rPr lang="ru-RU" sz="1200" dirty="0" err="1" smtClean="0"/>
              <a:t>Baron-Cohen</a:t>
            </a:r>
            <a:r>
              <a:rPr lang="ru-RU" sz="1200" dirty="0" smtClean="0"/>
              <a:t>, 2001)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«Построение модели психического»  (Сергиенко, 2005)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«Понимание</a:t>
            </a:r>
            <a:r>
              <a:rPr lang="en-US" sz="1200" dirty="0" smtClean="0"/>
              <a:t> </a:t>
            </a:r>
            <a:r>
              <a:rPr lang="ru-RU" sz="1200" dirty="0" smtClean="0"/>
              <a:t>чужого сознания» (</a:t>
            </a:r>
            <a:r>
              <a:rPr lang="ru-RU" sz="1200" dirty="0" err="1" smtClean="0"/>
              <a:t>Косоногов</a:t>
            </a:r>
            <a:r>
              <a:rPr lang="ru-RU" sz="1200" dirty="0" smtClean="0"/>
              <a:t>, 2008)</a:t>
            </a:r>
          </a:p>
          <a:p>
            <a:pPr marL="342900" indent="-342900">
              <a:buAutoNum type="arabicPeriod"/>
            </a:pPr>
            <a:r>
              <a:rPr lang="ru-RU" sz="1200" u="sng" dirty="0" smtClean="0"/>
              <a:t>Иногда</a:t>
            </a:r>
            <a:r>
              <a:rPr lang="ru-RU" sz="1200" dirty="0" smtClean="0"/>
              <a:t>   «</a:t>
            </a:r>
            <a:r>
              <a:rPr lang="ru-RU" sz="1200" dirty="0" err="1" smtClean="0"/>
              <a:t>макиавеллиевский</a:t>
            </a:r>
            <a:r>
              <a:rPr lang="ru-RU" sz="1200" dirty="0" smtClean="0"/>
              <a:t> интеллект» (</a:t>
            </a:r>
            <a:r>
              <a:rPr lang="ru-RU" sz="1200" dirty="0" err="1" smtClean="0"/>
              <a:t>Machiavellian</a:t>
            </a:r>
            <a:r>
              <a:rPr lang="ru-RU" sz="1200" dirty="0" smtClean="0"/>
              <a:t> </a:t>
            </a:r>
            <a:r>
              <a:rPr lang="ru-RU" sz="1200" dirty="0" err="1" smtClean="0"/>
              <a:t>intelligence</a:t>
            </a:r>
            <a:r>
              <a:rPr lang="ru-RU" sz="1200" dirty="0" smtClean="0"/>
              <a:t>) - совокупность социальных навыков, обеспечивающих способность занимать высокое место в социальной иерархии, в том числе и понимание ментальных состояний других особей (</a:t>
            </a:r>
            <a:r>
              <a:rPr lang="ru-RU" sz="1200" dirty="0" err="1" smtClean="0"/>
              <a:t>Humphrey</a:t>
            </a:r>
            <a:r>
              <a:rPr lang="ru-RU" sz="1200" dirty="0" smtClean="0"/>
              <a:t>, 1975).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64502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4E41"/>
                </a:solidFill>
              </a:rPr>
              <a:t>Способность понимать намерения, связанные с действиями других индивидуумов, является фундаментальным компонентом социального поведения</a:t>
            </a:r>
            <a:r>
              <a:rPr lang="ru-RU" sz="1400" b="1" dirty="0" smtClean="0">
                <a:solidFill>
                  <a:srgbClr val="3C5253"/>
                </a:solidFill>
              </a:rPr>
              <a:t> </a:t>
            </a:r>
            <a:r>
              <a:rPr lang="ru-RU" sz="1400" dirty="0" smtClean="0">
                <a:solidFill>
                  <a:srgbClr val="3C5253"/>
                </a:solidFill>
              </a:rPr>
              <a:t>(</a:t>
            </a:r>
            <a:r>
              <a:rPr lang="ru-RU" sz="1400" dirty="0" err="1" smtClean="0">
                <a:solidFill>
                  <a:srgbClr val="3C5253"/>
                </a:solidFill>
              </a:rPr>
              <a:t>Frith</a:t>
            </a:r>
            <a:r>
              <a:rPr lang="ru-RU" sz="1400" dirty="0" smtClean="0">
                <a:solidFill>
                  <a:srgbClr val="3C5253"/>
                </a:solidFill>
              </a:rPr>
              <a:t> &amp; </a:t>
            </a:r>
            <a:r>
              <a:rPr lang="ru-RU" sz="1400" dirty="0" err="1" smtClean="0">
                <a:solidFill>
                  <a:srgbClr val="3C5253"/>
                </a:solidFill>
              </a:rPr>
              <a:t>Frith</a:t>
            </a:r>
            <a:r>
              <a:rPr lang="ru-RU" sz="1400" dirty="0" smtClean="0">
                <a:solidFill>
                  <a:srgbClr val="3C5253"/>
                </a:solidFill>
              </a:rPr>
              <a:t>, 1999)</a:t>
            </a:r>
            <a:endParaRPr lang="ru-RU" sz="1400" dirty="0">
              <a:solidFill>
                <a:srgbClr val="3C5253"/>
              </a:solidFill>
            </a:endParaRPr>
          </a:p>
        </p:txBody>
      </p:sp>
      <p:pic>
        <p:nvPicPr>
          <p:cNvPr id="11" name="Picture 2" descr="http://thedissertationwritingserviceco.com/images/kuluxe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75094"/>
            <a:ext cx="3270176" cy="2452633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45308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791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912" y="58052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85 % всех западных лидеров находятся на уровне одной из первых четырех логик действия. </a:t>
            </a:r>
            <a:endParaRPr lang="ru-RU" sz="1200" dirty="0"/>
          </a:p>
        </p:txBody>
      </p:sp>
      <p:sp>
        <p:nvSpPr>
          <p:cNvPr id="7" name="Стрелка вниз 6"/>
          <p:cNvSpPr/>
          <p:nvPr/>
        </p:nvSpPr>
        <p:spPr>
          <a:xfrm rot="8693388">
            <a:off x="4577976" y="4576434"/>
            <a:ext cx="181340" cy="140917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48478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Наиболее зрелые логики действия (стадии 6–8: «Трансформация», «Алхимия» и «Ирония») характерны только для 5 % лидеров. Эти редко встречающиеся лидеры позволяют глубоко заглянуть в будущее лидерства в контексте сознательного капитализма. У них прекрасно развиты умственные, эмоциональные и социальные способности, что позволяет им эффективно внедрять сложные и системные изменения.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508518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сегодня наиболее быстро развивается группа логики действия 5 («Переоценка»), которая примерно соответствует уровню 5, описанному Джимом Коллинзом (</a:t>
            </a:r>
            <a:r>
              <a:rPr lang="ru-RU" sz="1200" dirty="0" err="1" smtClean="0"/>
              <a:t>Jim</a:t>
            </a:r>
            <a:r>
              <a:rPr lang="ru-RU" sz="1200" dirty="0" smtClean="0"/>
              <a:t> </a:t>
            </a:r>
            <a:r>
              <a:rPr lang="ru-RU" sz="1200" dirty="0" err="1" smtClean="0"/>
              <a:t>Collins</a:t>
            </a:r>
            <a:r>
              <a:rPr lang="ru-RU" sz="1200" dirty="0" smtClean="0"/>
              <a:t>) в книге «От хорошего к великому» (</a:t>
            </a:r>
            <a:r>
              <a:rPr lang="ru-RU" sz="1200" dirty="0" err="1" smtClean="0"/>
              <a:t>Good</a:t>
            </a:r>
            <a:r>
              <a:rPr lang="ru-RU" sz="1200" dirty="0" smtClean="0"/>
              <a:t> </a:t>
            </a:r>
            <a:r>
              <a:rPr lang="ru-RU" sz="1200" dirty="0" err="1" smtClean="0"/>
              <a:t>to</a:t>
            </a:r>
            <a:r>
              <a:rPr lang="ru-RU" sz="1200" dirty="0" smtClean="0"/>
              <a:t> </a:t>
            </a:r>
            <a:r>
              <a:rPr lang="ru-RU" sz="1200" dirty="0" err="1" smtClean="0"/>
              <a:t>Great</a:t>
            </a:r>
            <a:r>
              <a:rPr lang="ru-RU" sz="1200" dirty="0" smtClean="0"/>
              <a:t>). В нее входят около 10 % современных лидеров.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84784"/>
            <a:ext cx="2160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 переходе с 4 -</a:t>
            </a:r>
            <a:r>
              <a:rPr lang="ru-RU" sz="1200" dirty="0" err="1" smtClean="0"/>
              <a:t>й</a:t>
            </a:r>
            <a:r>
              <a:rPr lang="ru-RU" sz="1200" dirty="0" smtClean="0"/>
              <a:t> на 5-ю стадию (от «Целеустремленности» к «Переоценке») развиваются новые важные способности:  усиление когнитивных функций, углубленная личностная и межличностная осознанность, более полное понимание эмоций, более глубокая и точная </a:t>
            </a:r>
            <a:r>
              <a:rPr lang="ru-RU" sz="1200" dirty="0" err="1" smtClean="0"/>
              <a:t>эмпатия</a:t>
            </a:r>
            <a:r>
              <a:rPr lang="ru-RU" sz="1200" dirty="0" smtClean="0"/>
              <a:t>. Эти способности, в свою очередь, тесно связаны с оптимизацией лидерства.</a:t>
            </a:r>
          </a:p>
          <a:p>
            <a:r>
              <a:rPr lang="ru-RU" sz="1200" dirty="0" smtClean="0"/>
              <a:t>В частности, лидеры, которые развивались по этому пути, отличаются стратегическим мышлением, охотнее идут на сотрудничество, чаще ищут критики, лучше регулируют конфликты, направляют больше усилий на развитие других и скорее готовы переоценить задачи, чтобы извлечь выгоду из связи между ними.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 rot="13604263">
            <a:off x="1386310" y="3843573"/>
            <a:ext cx="217672" cy="154049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1600" y="2708920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6632"/>
            <a:ext cx="2016224" cy="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3C97A8"/>
                </a:solidFill>
                <a:latin typeface="+mn-lt"/>
              </a:rPr>
            </a:b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Кризис современного лидерства и новые возможности</a:t>
            </a:r>
            <a:br>
              <a:rPr lang="ru-RU" sz="2400" b="1" dirty="0" smtClean="0">
                <a:solidFill>
                  <a:srgbClr val="3C97A8"/>
                </a:solidFill>
                <a:latin typeface="+mn-lt"/>
              </a:rPr>
            </a:br>
            <a:endParaRPr lang="ru-RU" sz="2400" b="1" dirty="0" smtClean="0">
              <a:solidFill>
                <a:srgbClr val="3C97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3C97A8"/>
                </a:solidFill>
                <a:latin typeface="+mn-lt"/>
              </a:rPr>
            </a:b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Модель вертикального лидерства в деловой среде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204864"/>
            <a:ext cx="25202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НИЖНИЙ ПОРОГ                      ВЕРТИКАЛЬНОГО ЛИДЕРСТВА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Стратегическое мышление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Систематическое мышление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Контекстуальное мышление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Принятие решений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Реализация трансформаций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Стимулирование видения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Построение отношений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Сотрудничество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Разработка инновационных решений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Лояльное отношение к неопределенности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Разрешение конфликтов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Развитие себя и других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Способствование лидерству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Переосмысление проблем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Желание получить критику</a:t>
            </a:r>
            <a:endParaRPr lang="ru-RU" sz="12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987824" y="1916832"/>
          <a:ext cx="5652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16632"/>
            <a:ext cx="2016224" cy="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42524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1700808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Новые методы вертикального лидерства становятся все более популярными, потому что они значительно изменяют то, как лидер думает, чувствует и наделяет смыслом происходящие в мире процессы. 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Будущее лидерства в рамках сознательного капитализма будет развиваться по траектории развития человечества. Это будет происходить по мере того, как мы будем открывать в себе умственные, эмоциональные, социальные и даже физические способности.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Любая трансформация образа мышления высвобождает скрытую мудрость и сострадание, необходимые для того, чтобы справиться со все более сложными проблемами в компаниях и в обществе.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Перемены среди людей находятся в тесной связи с организационной трансформацией и трансформацией многосторонней системы.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По мере развития сознательного капитализма должен повышаться и общий уровень сознательности. </a:t>
            </a:r>
            <a:endParaRPr lang="ru-R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6632"/>
            <a:ext cx="2016224" cy="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97A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Сознательный капитализм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C97A8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Периодизация психического развития ребенка                                по Д. Б. 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Эльконину</a:t>
            </a:r>
            <a:endParaRPr lang="ru-RU" sz="2400" b="1" dirty="0" smtClean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7106" name="Picture 2" descr="Психология развития и возрастная психология. Учебное пособ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47258"/>
            <a:ext cx="7776864" cy="490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hackpad-attachments.imgix.net/hackpad.com_Tw2CIJXeKYr_p.214306_1406165474508_kegan%20cdt%202.png?fit=max&amp;w=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4567"/>
            <a:ext cx="5976664" cy="623362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Пиаже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2.bp.blogspot.com/_CxF5tjiEIOU/TSrMk6RahlI/AAAAAAAAAAQ/bkrOHBvSbNw/s1600/Piaget+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77039" cy="585063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tsasmallweb.files.wordpress.com/2011/03/what-is-consciousnes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84449" cy="646378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Рефлексия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Рефлексия </a:t>
            </a:r>
            <a:r>
              <a:rPr lang="ru-RU" sz="1200" dirty="0" smtClean="0"/>
              <a:t>(от лат. </a:t>
            </a:r>
            <a:r>
              <a:rPr lang="ru-RU" sz="1200" dirty="0" err="1" smtClean="0"/>
              <a:t>reflexio</a:t>
            </a:r>
            <a:r>
              <a:rPr lang="ru-RU" sz="1200" dirty="0" smtClean="0"/>
              <a:t> — обращение назад) — это процесс самопознания субъектом внутренних психических актов и состояний. </a:t>
            </a:r>
          </a:p>
          <a:p>
            <a:r>
              <a:rPr lang="ru-RU" sz="1200" dirty="0" smtClean="0"/>
              <a:t>Понятие рефлексии возникло в философии и означало процесс размышления индивида о происходящем в его собственном сознании. </a:t>
            </a:r>
          </a:p>
          <a:p>
            <a:r>
              <a:rPr lang="ru-RU" sz="1200" dirty="0" smtClean="0"/>
              <a:t>Интроспективная </a:t>
            </a:r>
          </a:p>
          <a:p>
            <a:r>
              <a:rPr lang="ru-RU" sz="1200" dirty="0" smtClean="0"/>
              <a:t>В отличие от интроспективной и социальной психологии [2, с. 286] в целях нашего исследования мы рассматриваем понятие рефлексии ближе к буквальному переводу с латинского – как психическое состояние </a:t>
            </a:r>
            <a:r>
              <a:rPr lang="ru-RU" sz="1200" dirty="0" err="1" smtClean="0"/>
              <a:t>осознавания</a:t>
            </a:r>
            <a:r>
              <a:rPr lang="ru-RU" sz="1200" dirty="0" smtClean="0"/>
              <a:t> субъектом своих психических явлений. </a:t>
            </a:r>
          </a:p>
          <a:p>
            <a:r>
              <a:rPr lang="ru-RU" sz="1200" b="1" dirty="0" err="1" smtClean="0"/>
              <a:t>Рефлексивность</a:t>
            </a:r>
            <a:r>
              <a:rPr lang="ru-RU" sz="1200" b="1" dirty="0" smtClean="0"/>
              <a:t> </a:t>
            </a:r>
            <a:r>
              <a:rPr lang="ru-RU" sz="1200" dirty="0" smtClean="0"/>
              <a:t>– психическое свойство, являющееся частью интегративной психической реальности, которая соотносится с рефлексией в целом. </a:t>
            </a:r>
          </a:p>
          <a:p>
            <a:r>
              <a:rPr lang="ru-RU" sz="1200" b="1" dirty="0" err="1" smtClean="0"/>
              <a:t>Рефлексирование </a:t>
            </a:r>
            <a:r>
              <a:rPr lang="ru-RU" sz="1200" dirty="0" smtClean="0"/>
              <a:t>– особый психический процесс. </a:t>
            </a:r>
          </a:p>
          <a:p>
            <a:r>
              <a:rPr lang="ru-RU" sz="1200" dirty="0" smtClean="0"/>
              <a:t>Эти три понятия теснейшим образом взаимосвязаны и </a:t>
            </a:r>
            <a:r>
              <a:rPr lang="ru-RU" sz="1200" dirty="0" err="1" smtClean="0"/>
              <a:t>взаимодетерминируют</a:t>
            </a:r>
            <a:r>
              <a:rPr lang="ru-RU" sz="1200" dirty="0" smtClean="0"/>
              <a:t> друг друга, образуя на уровне их синтеза качественную определенность, обозначаемую понятием </a:t>
            </a:r>
            <a:r>
              <a:rPr lang="ru-RU" sz="1200" b="1" dirty="0" smtClean="0"/>
              <a:t>«рефлексия».</a:t>
            </a:r>
          </a:p>
          <a:p>
            <a:r>
              <a:rPr lang="ru-RU" sz="1200" dirty="0" smtClean="0"/>
              <a:t>Личностное направление, где рефлексивное знание рассматривается как результат </a:t>
            </a:r>
            <a:r>
              <a:rPr lang="ru-RU" sz="1200" dirty="0" err="1" smtClean="0"/>
              <a:t>осознавания</a:t>
            </a:r>
            <a:r>
              <a:rPr lang="ru-RU" sz="1200" dirty="0" smtClean="0"/>
              <a:t> себя, характеризуется триадой личностных компонентов рефлексии, то есть субъект, в </a:t>
            </a:r>
            <a:r>
              <a:rPr lang="ru-RU" sz="1200" dirty="0" err="1" smtClean="0"/>
              <a:t>интенциональной</a:t>
            </a:r>
            <a:r>
              <a:rPr lang="ru-RU" sz="1200" dirty="0" smtClean="0"/>
              <a:t> активности, определяет себя (аффективно, </a:t>
            </a:r>
            <a:r>
              <a:rPr lang="ru-RU" sz="1200" dirty="0" err="1" smtClean="0"/>
              <a:t>когнитивно</a:t>
            </a:r>
            <a:r>
              <a:rPr lang="ru-RU" sz="1200" dirty="0" smtClean="0"/>
              <a:t> и </a:t>
            </a:r>
            <a:r>
              <a:rPr lang="ru-RU" sz="1200" dirty="0" err="1" smtClean="0"/>
              <a:t>конативно</a:t>
            </a:r>
            <a:r>
              <a:rPr lang="ru-RU" sz="1200" dirty="0" smtClean="0"/>
              <a:t>), а также рефлексивно организует свою </a:t>
            </a:r>
            <a:r>
              <a:rPr lang="ru-RU" sz="1200" dirty="0" err="1" smtClean="0"/>
              <a:t>интенциональную</a:t>
            </a:r>
            <a:r>
              <a:rPr lang="ru-RU" sz="1200" dirty="0" smtClean="0"/>
              <a:t> психическую активность как функциональный орган взаимодействия.].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Виды и типы рефлексии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35699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C97A8"/>
                </a:solidFill>
              </a:rPr>
              <a:t>Дифференциация рефлексии по ее направленности на определенные уровни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«</a:t>
            </a:r>
            <a:r>
              <a:rPr lang="ru-RU" sz="1400" b="1" i="1" dirty="0" err="1" smtClean="0"/>
              <a:t>интра</a:t>
            </a:r>
            <a:r>
              <a:rPr lang="ru-RU" sz="1400" b="1" i="1" dirty="0" smtClean="0"/>
              <a:t>» рефлексия </a:t>
            </a:r>
            <a:r>
              <a:rPr lang="ru-RU" sz="1400" dirty="0" smtClean="0"/>
              <a:t>- </a:t>
            </a:r>
            <a:r>
              <a:rPr lang="ru-RU" sz="1400" dirty="0" err="1" smtClean="0"/>
              <a:t>внутриличностная</a:t>
            </a:r>
            <a:r>
              <a:rPr lang="ru-RU" sz="1400" dirty="0" smtClean="0"/>
              <a:t> рефлексия (в системе «Я–Я») – способность к </a:t>
            </a:r>
            <a:r>
              <a:rPr lang="ru-RU" sz="1400" dirty="0" err="1" smtClean="0"/>
              <a:t>самовосприятию</a:t>
            </a:r>
            <a:r>
              <a:rPr lang="ru-RU" sz="1400" dirty="0" smtClean="0"/>
              <a:t> содержания своей собственной психики и его анализу, отслеживание субъектом своего состояния, то есть это рефлексия на </a:t>
            </a:r>
            <a:r>
              <a:rPr lang="ru-RU" sz="1400" dirty="0" err="1" smtClean="0"/>
              <a:t>микроуровне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«</a:t>
            </a:r>
            <a:r>
              <a:rPr lang="ru-RU" sz="1400" b="1" i="1" dirty="0" err="1" smtClean="0"/>
              <a:t>интерпсихическая</a:t>
            </a:r>
            <a:r>
              <a:rPr lang="ru-RU" sz="1400" b="1" i="1" dirty="0" smtClean="0"/>
              <a:t>» рефлексия – </a:t>
            </a:r>
            <a:r>
              <a:rPr lang="ru-RU" sz="1400" dirty="0" smtClean="0"/>
              <a:t>способность к пониманию психики других людей, рефлексивные закономерности организации коммуникативных процессов, в структуре совместной деятельности (</a:t>
            </a:r>
            <a:r>
              <a:rPr lang="ru-RU" sz="1400" dirty="0" err="1" smtClean="0"/>
              <a:t>рефлексивность</a:t>
            </a:r>
            <a:r>
              <a:rPr lang="ru-RU" sz="1400" dirty="0" smtClean="0"/>
              <a:t> в системе «Я–Другие» на социальном уровне).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/>
              <a:t>«макросоциальная рефлексия» </a:t>
            </a:r>
            <a:r>
              <a:rPr lang="ru-RU" sz="1400" dirty="0" smtClean="0"/>
              <a:t>(в системе «Я– Мир») – отслеживание субъектом своего состояния относительно общества, государства, цивилизации, </a:t>
            </a:r>
            <a:r>
              <a:rPr lang="ru-RU" sz="1400" dirty="0" err="1" smtClean="0"/>
              <a:t>осознавание</a:t>
            </a:r>
            <a:r>
              <a:rPr lang="ru-RU" sz="1400" dirty="0" smtClean="0"/>
              <a:t> процессов, происходящих на макросоциальном уровне (культура, традиции, политика и т.д.)</a:t>
            </a:r>
            <a:endParaRPr lang="ru-RU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558924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C97A8"/>
                </a:solidFill>
              </a:rPr>
              <a:t>Временные параметры рефлексии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</a:t>
            </a:r>
            <a:r>
              <a:rPr lang="ru-RU" sz="1400" dirty="0" smtClean="0"/>
              <a:t>Ретроспективная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Перспективная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Текущая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C97A8"/>
                </a:solidFill>
              </a:rPr>
              <a:t>Личностные компоненты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/>
              <a:t>Аффективный вид (эмоциональная рефлексия) </a:t>
            </a:r>
            <a:r>
              <a:rPr lang="ru-RU" sz="1400" dirty="0" smtClean="0"/>
              <a:t>– это </a:t>
            </a:r>
            <a:r>
              <a:rPr lang="ru-RU" sz="1400" dirty="0" err="1" smtClean="0"/>
              <a:t>осознавание</a:t>
            </a:r>
            <a:r>
              <a:rPr lang="ru-RU" sz="1400" dirty="0" smtClean="0"/>
              <a:t> субъектом испытываемых им эмоций и чувств, эмоциональное отношение субъекта к тому, что он осознает.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/>
              <a:t>Когнитивный вид – </a:t>
            </a:r>
            <a:r>
              <a:rPr lang="ru-RU" sz="1400" dirty="0" smtClean="0"/>
              <a:t>рефлексия как направленность мышления на самое себя, способность </a:t>
            </a:r>
            <a:r>
              <a:rPr lang="ru-RU" sz="1400" dirty="0" err="1" smtClean="0"/>
              <a:t>осознавания</a:t>
            </a:r>
            <a:r>
              <a:rPr lang="ru-RU" sz="1400" dirty="0" smtClean="0"/>
              <a:t>, понимания того, как мыслю, знать, что знаю, рефлексия в контексте проблематики психологии мышления, как фундаментальный механизм самопознания и </a:t>
            </a:r>
            <a:r>
              <a:rPr lang="ru-RU" sz="1400" dirty="0" err="1" smtClean="0"/>
              <a:t>самопонимания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b="1" i="1" dirty="0" smtClean="0"/>
              <a:t>Регулятивный (поведенческий, </a:t>
            </a:r>
            <a:r>
              <a:rPr lang="ru-RU" sz="1400" b="1" i="1" dirty="0" err="1" smtClean="0"/>
              <a:t>конативный</a:t>
            </a:r>
            <a:r>
              <a:rPr lang="ru-RU" sz="1400" b="1" i="1" dirty="0" smtClean="0"/>
              <a:t>) вид </a:t>
            </a:r>
            <a:r>
              <a:rPr lang="ru-RU" sz="1400" dirty="0" smtClean="0"/>
              <a:t>– </a:t>
            </a:r>
            <a:r>
              <a:rPr lang="ru-RU" sz="1400" dirty="0" err="1" smtClean="0"/>
              <a:t>осознавание</a:t>
            </a:r>
            <a:r>
              <a:rPr lang="ru-RU" sz="1400" dirty="0" smtClean="0"/>
              <a:t> своего поведения, отслеживание причин (как он это делает и почему). В </a:t>
            </a:r>
            <a:r>
              <a:rPr lang="ru-RU" sz="1400" dirty="0" err="1" smtClean="0"/>
              <a:t>деятельностном</a:t>
            </a:r>
            <a:r>
              <a:rPr lang="ru-RU" sz="1400" dirty="0" smtClean="0"/>
              <a:t> направлении рефлексия рассматривается как компонент структуры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88843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Рефлексия в педагогике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Рефлексия в педагогике — это самоанализ деятельности и её результатов.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b="1" dirty="0" smtClean="0"/>
              <a:t>Рефлексия на уроке</a:t>
            </a:r>
            <a:r>
              <a:rPr lang="ru-RU" sz="1200" dirty="0" smtClean="0"/>
              <a:t> – это совместная деятельность учащихся и учителя, позволяющая совершенствовать учебный процесс.</a:t>
            </a:r>
          </a:p>
          <a:p>
            <a:pPr fontAlgn="base"/>
            <a:r>
              <a:rPr lang="ru-RU" sz="1200" b="1" dirty="0" smtClean="0"/>
              <a:t>Какие основные вопросы решает рефлексия?</a:t>
            </a:r>
            <a:r>
              <a:rPr lang="ru-RU" sz="1200" dirty="0" smtClean="0"/>
              <a:t> 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Мотивация ученика на деятельность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Понимание того, добились ли все участники урока целей обучения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Получение обратной связи на свою деятельность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Развитие умения оценивать свою и чужую деятельность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Развитие способности к </a:t>
            </a:r>
            <a:r>
              <a:rPr lang="ru-RU" sz="1200" dirty="0" err="1" smtClean="0"/>
              <a:t>эмпатии</a:t>
            </a:r>
            <a:r>
              <a:rPr lang="ru-RU" sz="1200" dirty="0" smtClean="0"/>
              <a:t> (если речь идет о эмоциональной рефлексии)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dirty="0" smtClean="0"/>
              <a:t>Самопознание в процессе обучения</a:t>
            </a:r>
          </a:p>
          <a:p>
            <a:endParaRPr lang="ru-RU" sz="1200" dirty="0"/>
          </a:p>
        </p:txBody>
      </p:sp>
      <p:pic>
        <p:nvPicPr>
          <p:cNvPr id="6146" name="Picture 2" descr="виды рефлек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3240360" cy="19663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472514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Рефлексию, связанную с исследованием субъектом самого себя, результатом которой является переосмысление себя и своих отношений, называют </a:t>
            </a:r>
            <a:r>
              <a:rPr lang="ru-RU" sz="1200" b="1" dirty="0" smtClean="0"/>
              <a:t>личностной.</a:t>
            </a:r>
          </a:p>
          <a:p>
            <a:pPr fontAlgn="base"/>
            <a:r>
              <a:rPr lang="ru-RU" sz="1200" dirty="0" smtClean="0"/>
              <a:t>Такая рефлексия отражает человеческую сущность: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b="1" dirty="0" smtClean="0"/>
              <a:t>физическую</a:t>
            </a:r>
            <a:r>
              <a:rPr lang="ru-RU" sz="1200" dirty="0" smtClean="0"/>
              <a:t> (успел – не успел, легко – тяжело),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b="1" dirty="0" smtClean="0"/>
              <a:t>сенсорную </a:t>
            </a:r>
            <a:r>
              <a:rPr lang="ru-RU" sz="1200" dirty="0" smtClean="0"/>
              <a:t>(самочувствие: комфортно – дискомфортно, интересно – скучно),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b="1" dirty="0" smtClean="0"/>
              <a:t>интеллектуальную </a:t>
            </a:r>
            <a:r>
              <a:rPr lang="ru-RU" sz="1200" dirty="0" smtClean="0"/>
              <a:t>(что понял, что осознал – что не понял, какие затруднения испытывал),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200" b="1" dirty="0" smtClean="0"/>
              <a:t>духовную</a:t>
            </a:r>
            <a:r>
              <a:rPr lang="ru-RU" sz="1200" dirty="0" smtClean="0"/>
              <a:t> (стал лучше – хуже, созидал или разрушал себя, других).</a:t>
            </a:r>
            <a:endParaRPr lang="ru-RU" dirty="0"/>
          </a:p>
        </p:txBody>
      </p:sp>
      <p:pic>
        <p:nvPicPr>
          <p:cNvPr id="6148" name="Picture 4" descr="реф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852936"/>
            <a:ext cx="2890730" cy="1728192"/>
          </a:xfrm>
          <a:prstGeom prst="rect">
            <a:avLst/>
          </a:prstGeom>
          <a:noFill/>
        </p:spPr>
      </p:pic>
      <p:pic>
        <p:nvPicPr>
          <p:cNvPr id="6150" name="Picture 6" descr="рефл по участник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879710" cy="5040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44208" y="692696"/>
            <a:ext cx="2484784" cy="3970318"/>
          </a:xfrm>
          <a:prstGeom prst="rect">
            <a:avLst/>
          </a:prstGeom>
          <a:noFill/>
          <a:ln>
            <a:solidFill>
              <a:srgbClr val="3C97A8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1200" b="1" i="1" dirty="0" smtClean="0"/>
              <a:t>Рефлексия деятельности</a:t>
            </a:r>
            <a:r>
              <a:rPr lang="ru-RU" sz="1200" dirty="0" smtClean="0"/>
              <a:t> даёт возможность осмыслить способы и приёмы работы с учебным материалом, поиска наиболее рациональных приёмов. Этот вид рефлексии приемлем на этапе проверки домашнего задания, защите проектных работ. Применение данной рефлексии в конце урока даёт возможность оценить активность каждого на разных этапах урока.</a:t>
            </a:r>
          </a:p>
          <a:p>
            <a:pPr fontAlgn="base"/>
            <a:r>
              <a:rPr lang="ru-RU" sz="1200" b="1" i="1" dirty="0" smtClean="0"/>
              <a:t>Рефлексия содержания учебного материала</a:t>
            </a:r>
            <a:r>
              <a:rPr lang="ru-RU" sz="1200" dirty="0" smtClean="0"/>
              <a:t> используется для выявления уровня осознания содержания пройденного материала. Эффективен приём незаконченного предложения, тезиса, подбора афоризма, оценки «приращения» знаний и достижения целей.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1556792"/>
            <a:ext cx="2808312" cy="1200329"/>
          </a:xfrm>
          <a:prstGeom prst="rect">
            <a:avLst/>
          </a:prstGeom>
          <a:noFill/>
          <a:ln>
            <a:solidFill>
              <a:srgbClr val="3C97A8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Проведение </a:t>
            </a:r>
            <a:r>
              <a:rPr lang="ru-RU" sz="1200" b="1" i="1" dirty="0" smtClean="0"/>
              <a:t>рефлексии настроения и эмоционального состояния</a:t>
            </a:r>
            <a:r>
              <a:rPr lang="ru-RU" sz="1200" dirty="0" smtClean="0"/>
              <a:t> целесообразно в начале урока с целью установления эмоционального контакта с группой и в конце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Эмпирика </a:t>
            </a:r>
            <a:r>
              <a:rPr lang="en-US" sz="2400" b="1" dirty="0" err="1">
                <a:solidFill>
                  <a:srgbClr val="3C97A8"/>
                </a:solidFill>
              </a:rPr>
              <a:t>ToM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.                                                                            Понимание 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ложных убеждений (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false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belief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task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)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4968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C5253"/>
                </a:solidFill>
              </a:rPr>
              <a:t>Хрестоматийный тест «</a:t>
            </a:r>
            <a:r>
              <a:rPr lang="ru-RU" sz="1400" b="1" dirty="0" err="1">
                <a:solidFill>
                  <a:srgbClr val="3C5253"/>
                </a:solidFill>
              </a:rPr>
              <a:t>Салли</a:t>
            </a:r>
            <a:r>
              <a:rPr lang="ru-RU" sz="1400" b="1" dirty="0">
                <a:solidFill>
                  <a:srgbClr val="3C5253"/>
                </a:solidFill>
              </a:rPr>
              <a:t> и Энн» (</a:t>
            </a:r>
            <a:r>
              <a:rPr lang="en-US" sz="1400" b="1" dirty="0">
                <a:solidFill>
                  <a:srgbClr val="3C5253"/>
                </a:solidFill>
              </a:rPr>
              <a:t>“</a:t>
            </a:r>
            <a:r>
              <a:rPr lang="ru-RU" sz="1400" b="1" dirty="0" err="1">
                <a:solidFill>
                  <a:srgbClr val="3C5253"/>
                </a:solidFill>
              </a:rPr>
              <a:t>Sally</a:t>
            </a:r>
            <a:r>
              <a:rPr lang="ru-RU" sz="1400" b="1" dirty="0">
                <a:solidFill>
                  <a:srgbClr val="3C5253"/>
                </a:solidFill>
              </a:rPr>
              <a:t> </a:t>
            </a:r>
            <a:r>
              <a:rPr lang="ru-RU" sz="1400" b="1" dirty="0" err="1">
                <a:solidFill>
                  <a:srgbClr val="3C5253"/>
                </a:solidFill>
              </a:rPr>
              <a:t>and</a:t>
            </a:r>
            <a:r>
              <a:rPr lang="ru-RU" sz="1400" b="1" dirty="0">
                <a:solidFill>
                  <a:srgbClr val="3C5253"/>
                </a:solidFill>
              </a:rPr>
              <a:t> </a:t>
            </a:r>
            <a:r>
              <a:rPr lang="ru-RU" sz="1400" b="1" dirty="0" err="1">
                <a:solidFill>
                  <a:srgbClr val="3C5253"/>
                </a:solidFill>
              </a:rPr>
              <a:t>Anne</a:t>
            </a:r>
            <a:r>
              <a:rPr lang="ru-RU" sz="1400" b="1" dirty="0">
                <a:solidFill>
                  <a:srgbClr val="3C5253"/>
                </a:solidFill>
              </a:rPr>
              <a:t> </a:t>
            </a:r>
            <a:r>
              <a:rPr lang="ru-RU" sz="1400" b="1" dirty="0" err="1">
                <a:solidFill>
                  <a:srgbClr val="3C5253"/>
                </a:solidFill>
              </a:rPr>
              <a:t>test</a:t>
            </a:r>
            <a:r>
              <a:rPr lang="en-US" sz="1400" b="1" dirty="0">
                <a:solidFill>
                  <a:srgbClr val="3C5253"/>
                </a:solidFill>
              </a:rPr>
              <a:t>”)</a:t>
            </a:r>
            <a:endParaRPr lang="ru-RU" sz="1400" b="1" dirty="0">
              <a:solidFill>
                <a:srgbClr val="3C5253"/>
              </a:solidFill>
            </a:endParaRPr>
          </a:p>
          <a:p>
            <a:pPr algn="ctr"/>
            <a:r>
              <a:rPr lang="en-US" sz="1200" dirty="0" smtClean="0"/>
              <a:t>(</a:t>
            </a:r>
            <a:r>
              <a:rPr lang="ru-RU" sz="1200" dirty="0" err="1"/>
              <a:t>Wimmer</a:t>
            </a:r>
            <a:r>
              <a:rPr lang="ru-RU" sz="1200" dirty="0"/>
              <a:t> и </a:t>
            </a:r>
            <a:r>
              <a:rPr lang="ru-RU" sz="1200" dirty="0" err="1"/>
              <a:t>Perner</a:t>
            </a:r>
            <a:r>
              <a:rPr lang="ru-RU" sz="1200" dirty="0"/>
              <a:t> в </a:t>
            </a:r>
            <a:r>
              <a:rPr lang="ru-RU" sz="1200" dirty="0" smtClean="0"/>
              <a:t>1983, </a:t>
            </a:r>
            <a:r>
              <a:rPr lang="ru-RU" sz="1200" dirty="0" err="1" smtClean="0"/>
              <a:t>Baron-Cohen</a:t>
            </a:r>
            <a:r>
              <a:rPr lang="ru-RU" sz="1200" dirty="0" smtClean="0"/>
              <a:t>, 1985)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988840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Дети наблюдают, как </a:t>
            </a:r>
            <a:r>
              <a:rPr lang="ru-RU" sz="1200" dirty="0" err="1" smtClean="0"/>
              <a:t>Салли</a:t>
            </a:r>
            <a:r>
              <a:rPr lang="ru-RU" sz="1200" dirty="0" smtClean="0"/>
              <a:t> прячет предмет в корзину и уходит, затем Энн перекладывает предмет в коробку. </a:t>
            </a:r>
            <a:endParaRPr lang="en-US" sz="1200" dirty="0" smtClean="0"/>
          </a:p>
          <a:p>
            <a:r>
              <a:rPr lang="ru-RU" sz="1200" dirty="0" smtClean="0"/>
              <a:t>Вопрос: где будет в первую очередь искать предмет </a:t>
            </a:r>
            <a:r>
              <a:rPr lang="ru-RU" sz="1200" dirty="0" err="1" smtClean="0"/>
              <a:t>Салли</a:t>
            </a:r>
            <a:r>
              <a:rPr lang="ru-RU" sz="1200" dirty="0" smtClean="0"/>
              <a:t>, когда вернётся? </a:t>
            </a:r>
            <a:endParaRPr lang="en-US" sz="1200" dirty="0" smtClean="0"/>
          </a:p>
          <a:p>
            <a:r>
              <a:rPr lang="ru-RU" sz="1200" dirty="0" smtClean="0"/>
              <a:t>Те, кто отвечает, что в корзине, обнаруживают способность к «</a:t>
            </a:r>
            <a:r>
              <a:rPr lang="ru-RU" sz="1200" dirty="0" err="1" smtClean="0"/>
              <a:t>theory</a:t>
            </a:r>
            <a:r>
              <a:rPr lang="ru-RU" sz="1200" dirty="0" smtClean="0"/>
              <a:t> </a:t>
            </a:r>
            <a:r>
              <a:rPr lang="ru-RU" sz="1200" dirty="0" err="1" smtClean="0"/>
              <a:t>of</a:t>
            </a:r>
            <a:r>
              <a:rPr lang="ru-RU" sz="1200" dirty="0" smtClean="0"/>
              <a:t> </a:t>
            </a:r>
            <a:r>
              <a:rPr lang="ru-RU" sz="1200" dirty="0" err="1" smtClean="0"/>
              <a:t>mind</a:t>
            </a:r>
            <a:r>
              <a:rPr lang="ru-RU" sz="1200" dirty="0" smtClean="0"/>
              <a:t>».  </a:t>
            </a:r>
          </a:p>
          <a:p>
            <a:r>
              <a:rPr lang="ru-RU" sz="1200" dirty="0" smtClean="0"/>
              <a:t>Дети в норме начинают справляться с этим заданием в возрасте четырёх лет. </a:t>
            </a:r>
          </a:p>
          <a:p>
            <a:r>
              <a:rPr lang="ru-RU" sz="1200" dirty="0" smtClean="0"/>
              <a:t>Дети, отвечающие, что </a:t>
            </a:r>
            <a:r>
              <a:rPr lang="ru-RU" sz="1200" dirty="0" err="1" smtClean="0"/>
              <a:t>Салли</a:t>
            </a:r>
            <a:r>
              <a:rPr lang="ru-RU" sz="1200" dirty="0" smtClean="0"/>
              <a:t> будет исследовать коробку, признаются имеющими искажённое психическое развитие (аутизм), если они старше 4-х лет. </a:t>
            </a:r>
            <a:endParaRPr lang="ru-RU" sz="1200" dirty="0"/>
          </a:p>
        </p:txBody>
      </p:sp>
      <p:pic>
        <p:nvPicPr>
          <p:cNvPr id="11" name="Picture 8" descr="http://www.psychologyinaction.org/wp-content/uploads/2015/01/sally-anne-false-belief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43007" cy="504056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3C97A8"/>
                </a:solidFill>
              </a:rPr>
              <a:t>Эмпирика </a:t>
            </a:r>
            <a:r>
              <a:rPr lang="en-US" sz="2400" b="1" dirty="0" err="1" smtClean="0">
                <a:solidFill>
                  <a:srgbClr val="3C97A8"/>
                </a:solidFill>
              </a:rPr>
              <a:t>ToM</a:t>
            </a:r>
            <a:r>
              <a:rPr lang="ru-RU" sz="2400" b="1" dirty="0">
                <a:solidFill>
                  <a:srgbClr val="3C97A8"/>
                </a:solidFill>
              </a:rPr>
              <a:t>. </a:t>
            </a:r>
            <a:r>
              <a:rPr lang="ru-RU" sz="2400" b="1" dirty="0" smtClean="0">
                <a:solidFill>
                  <a:srgbClr val="3C97A8"/>
                </a:solidFill>
              </a:rPr>
              <a:t>                                                                            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Понимание 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ложности собственных убеждений 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                                   (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own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false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belief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task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)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C5253"/>
                </a:solidFill>
              </a:rPr>
              <a:t>Хрестоматийный тест  </a:t>
            </a:r>
            <a:r>
              <a:rPr lang="ru-RU" sz="1400" b="1" dirty="0">
                <a:solidFill>
                  <a:srgbClr val="3C5253"/>
                </a:solidFill>
              </a:rPr>
              <a:t>«Казалось—оказалось» </a:t>
            </a:r>
            <a:endParaRPr lang="ru-RU" sz="1400" b="1" dirty="0" smtClean="0">
              <a:solidFill>
                <a:srgbClr val="3C5253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C5253"/>
                </a:solidFill>
              </a:rPr>
              <a:t>(</a:t>
            </a:r>
            <a:r>
              <a:rPr lang="ru-RU" sz="1400" b="1" dirty="0" err="1">
                <a:solidFill>
                  <a:srgbClr val="3C5253"/>
                </a:solidFill>
              </a:rPr>
              <a:t>appearance-reality</a:t>
            </a:r>
            <a:r>
              <a:rPr lang="ru-RU" sz="1400" b="1" dirty="0">
                <a:solidFill>
                  <a:srgbClr val="3C5253"/>
                </a:solidFill>
              </a:rPr>
              <a:t> </a:t>
            </a:r>
            <a:r>
              <a:rPr lang="ru-RU" sz="1400" b="1" dirty="0" err="1" smtClean="0">
                <a:solidFill>
                  <a:srgbClr val="3C5253"/>
                </a:solidFill>
              </a:rPr>
              <a:t>task</a:t>
            </a:r>
            <a:r>
              <a:rPr lang="ru-RU" sz="1400" b="1" dirty="0" smtClean="0">
                <a:solidFill>
                  <a:srgbClr val="3C5253"/>
                </a:solidFill>
              </a:rPr>
              <a:t>)  </a:t>
            </a:r>
          </a:p>
          <a:p>
            <a:pPr algn="ctr"/>
            <a:r>
              <a:rPr lang="ru-RU" sz="1200" b="1" dirty="0" smtClean="0">
                <a:solidFill>
                  <a:srgbClr val="3C5253"/>
                </a:solidFill>
              </a:rPr>
              <a:t>(</a:t>
            </a:r>
            <a:r>
              <a:rPr lang="ru-RU" sz="1200" dirty="0" err="1" smtClean="0"/>
              <a:t>Gopnik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ru-RU" sz="1200" dirty="0" err="1" smtClean="0"/>
              <a:t>W.Astington</a:t>
            </a:r>
            <a:r>
              <a:rPr lang="ru-RU" sz="1200" dirty="0" smtClean="0"/>
              <a:t>, 1988)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Ребёнка просят угадать, что находится в коробке из-под конфет. Когда ребёнок говорит «конфетки», коробочку открывают, показывая, что на самом деле там лежит карандаш. </a:t>
            </a:r>
            <a:endParaRPr lang="ru-RU" sz="1200" dirty="0" smtClean="0"/>
          </a:p>
          <a:p>
            <a:r>
              <a:rPr lang="ru-RU" sz="1200" dirty="0" smtClean="0"/>
              <a:t>Затем </a:t>
            </a:r>
            <a:r>
              <a:rPr lang="ru-RU" sz="1200" dirty="0"/>
              <a:t>экспериментатор снова закрывает крышку и говорит: «Когда придёт Петя, я покажу ему эту коробку закрытой, как тебе. Я спрошу его, что там внутри. Что он скажет?» </a:t>
            </a:r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этим заданием легко справляются четырёхлетние дети. </a:t>
            </a:r>
            <a:endParaRPr lang="ru-RU" sz="1200" dirty="0" smtClean="0"/>
          </a:p>
          <a:p>
            <a:r>
              <a:rPr lang="ru-RU" sz="1200" dirty="0" smtClean="0"/>
              <a:t>Дети </a:t>
            </a:r>
            <a:r>
              <a:rPr lang="ru-RU" sz="1200" dirty="0"/>
              <a:t>помладше, а также </a:t>
            </a:r>
            <a:r>
              <a:rPr lang="ru-RU" sz="1200" dirty="0" err="1"/>
              <a:t>аутисты</a:t>
            </a:r>
            <a:r>
              <a:rPr lang="ru-RU" sz="1200" dirty="0"/>
              <a:t> зачастую не могут верно ответить на вопрос. </a:t>
            </a:r>
          </a:p>
        </p:txBody>
      </p:sp>
      <p:pic>
        <p:nvPicPr>
          <p:cNvPr id="2050" name="Picture 2" descr="http://www.delmar.edu/assets/0/131/133/a993bfbc-6ab1-4084-a759-c26643a087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21088"/>
            <a:ext cx="4614533" cy="2207285"/>
          </a:xfrm>
          <a:prstGeom prst="rect">
            <a:avLst/>
          </a:prstGeom>
          <a:noFill/>
        </p:spPr>
      </p:pic>
      <p:pic>
        <p:nvPicPr>
          <p:cNvPr id="2052" name="Picture 4" descr="http://lphoto0.ask.fm/398/048/987/-329996977-1solmlf-kn7lf0480a7q3a0/original/105475783_konf_romashka_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301208"/>
            <a:ext cx="1582600" cy="1084081"/>
          </a:xfrm>
          <a:prstGeom prst="rect">
            <a:avLst/>
          </a:prstGeom>
          <a:noFill/>
        </p:spPr>
      </p:pic>
      <p:pic>
        <p:nvPicPr>
          <p:cNvPr id="2054" name="Picture 6" descr="http://akak.ru/steps/pictures/000/094/561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7" y="2996952"/>
            <a:ext cx="976380" cy="100811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3C97A8"/>
                </a:solidFill>
              </a:rPr>
              <a:t>Эмпирика </a:t>
            </a:r>
            <a:r>
              <a:rPr lang="en-US" sz="2400" b="1" dirty="0" err="1" smtClean="0">
                <a:solidFill>
                  <a:srgbClr val="3C97A8"/>
                </a:solidFill>
              </a:rPr>
              <a:t>ToM</a:t>
            </a:r>
            <a:r>
              <a:rPr lang="ru-RU" sz="2400" b="1" dirty="0" smtClean="0">
                <a:solidFill>
                  <a:srgbClr val="3C97A8"/>
                </a:solidFill>
              </a:rPr>
              <a:t>.</a:t>
            </a:r>
            <a:br>
              <a:rPr lang="ru-RU" sz="2400" b="1" dirty="0" smtClean="0">
                <a:solidFill>
                  <a:srgbClr val="3C97A8"/>
                </a:solidFill>
              </a:rPr>
            </a:b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Понимание верных убеждений 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C5253"/>
                </a:solidFill>
              </a:rPr>
              <a:t>Тест этого рода был предложен </a:t>
            </a:r>
            <a:r>
              <a:rPr lang="ru-RU" sz="1400" b="1" dirty="0" err="1" smtClean="0">
                <a:solidFill>
                  <a:srgbClr val="3C5253"/>
                </a:solidFill>
              </a:rPr>
              <a:t>Leslie</a:t>
            </a:r>
            <a:r>
              <a:rPr lang="ru-RU" sz="1400" b="1" dirty="0" smtClean="0">
                <a:solidFill>
                  <a:srgbClr val="3C5253"/>
                </a:solidFill>
              </a:rPr>
              <a:t> и </a:t>
            </a:r>
            <a:r>
              <a:rPr lang="ru-RU" sz="1400" b="1" dirty="0" err="1" smtClean="0">
                <a:solidFill>
                  <a:srgbClr val="3C5253"/>
                </a:solidFill>
              </a:rPr>
              <a:t>Frith</a:t>
            </a:r>
            <a:r>
              <a:rPr lang="ru-RU" sz="1400" b="1" dirty="0" smtClean="0">
                <a:solidFill>
                  <a:srgbClr val="3C5253"/>
                </a:solidFill>
              </a:rPr>
              <a:t> в 1988 г</a:t>
            </a:r>
            <a:endParaRPr lang="ru-RU" sz="1400" b="1" dirty="0">
              <a:solidFill>
                <a:srgbClr val="3C525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988840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Ребёнку </a:t>
            </a:r>
            <a:r>
              <a:rPr lang="ru-RU" sz="1200" dirty="0"/>
              <a:t>показывают кукольный домик с двумя комнатами — в одной находится стол, в другой — шкаф. </a:t>
            </a:r>
            <a:endParaRPr lang="ru-RU" sz="1200" dirty="0" smtClean="0"/>
          </a:p>
          <a:p>
            <a:r>
              <a:rPr lang="ru-RU" sz="1200" dirty="0" smtClean="0"/>
              <a:t>На </a:t>
            </a:r>
            <a:r>
              <a:rPr lang="ru-RU" sz="1200" dirty="0"/>
              <a:t>столе лежит мячик, и точно такой же мячик лежит в шкафу, что и демонстрируется ребёнку. </a:t>
            </a:r>
            <a:endParaRPr lang="ru-RU" sz="1200" dirty="0" smtClean="0"/>
          </a:p>
          <a:p>
            <a:r>
              <a:rPr lang="ru-RU" sz="1200" dirty="0" smtClean="0"/>
              <a:t>Затем </a:t>
            </a:r>
            <a:r>
              <a:rPr lang="ru-RU" sz="1200" dirty="0"/>
              <a:t>ему говорят: «Вася пошёл гулять и оставил свой мячик на столе. Мячик в шкафу он не видел. Когда он придёт, где он будет искать свой мячик?» </a:t>
            </a:r>
            <a:endParaRPr lang="ru-RU" sz="1200" dirty="0" smtClean="0"/>
          </a:p>
          <a:p>
            <a:r>
              <a:rPr lang="ru-RU" sz="1200" dirty="0" smtClean="0"/>
              <a:t>Было </a:t>
            </a:r>
            <a:r>
              <a:rPr lang="ru-RU" sz="1200" dirty="0"/>
              <a:t>показано, что дети, страдающие аутизмом (предположительно неспособные построить адекватную модель психического состояния), одинаково часто указывают как на первую, так и на вторую </a:t>
            </a:r>
            <a:r>
              <a:rPr lang="ru-RU" sz="1200" dirty="0" smtClean="0"/>
              <a:t>комнату, то есть  они </a:t>
            </a:r>
            <a:r>
              <a:rPr lang="ru-RU" sz="1200" dirty="0"/>
              <a:t>ориентируются не на убеждения Васи (в данном случае верные — мячик действительно находится там, где он его оставил), а на реальное положение вещей.</a:t>
            </a:r>
          </a:p>
        </p:txBody>
      </p:sp>
      <p:pic>
        <p:nvPicPr>
          <p:cNvPr id="21512" name="Picture 8" descr="http://krasnodar-sp.ru/img/uploads/images/1312/MJAKISHI/6546236f375f72201a6e9414d4da6d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73016"/>
            <a:ext cx="2952328" cy="2952328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_5G21OQMqHUE/TRImoiVLRXI/AAAAAAAAB2o/XrEHOrhEJgo/s1600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43607" cy="46085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T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heory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of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M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ind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(</a:t>
            </a:r>
            <a:r>
              <a:rPr lang="en-US" sz="2400" b="1" dirty="0" err="1" smtClean="0">
                <a:solidFill>
                  <a:srgbClr val="3C97A8"/>
                </a:solidFill>
                <a:latin typeface="+mn-lt"/>
              </a:rPr>
              <a:t>ToM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)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speak2spirit.com/Theory-Of-M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635896" cy="3895603"/>
          </a:xfrm>
          <a:prstGeom prst="rect">
            <a:avLst/>
          </a:prstGeom>
          <a:noFill/>
        </p:spPr>
      </p:pic>
      <p:pic>
        <p:nvPicPr>
          <p:cNvPr id="8" name="Picture 2" descr="http://expert-nurse.com/yahoo_site_admin/assets/images/Theory_of_the_Mind.362181208_s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43603"/>
            <a:ext cx="4248472" cy="4233669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T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heory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3C97A8"/>
                </a:solidFill>
                <a:latin typeface="+mn-lt"/>
              </a:rPr>
              <a:t>of</a:t>
            </a:r>
            <a:r>
              <a:rPr lang="ru-RU" sz="2400" b="1" dirty="0">
                <a:solidFill>
                  <a:srgbClr val="3C97A8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M</a:t>
            </a:r>
            <a:r>
              <a:rPr lang="ru-RU" sz="2400" b="1" dirty="0" err="1" smtClean="0">
                <a:solidFill>
                  <a:srgbClr val="3C97A8"/>
                </a:solidFill>
                <a:latin typeface="+mn-lt"/>
              </a:rPr>
              <a:t>ind</a:t>
            </a:r>
            <a:r>
              <a:rPr lang="ru-RU" sz="2400" b="1" dirty="0" smtClean="0">
                <a:solidFill>
                  <a:srgbClr val="3C97A8"/>
                </a:solidFill>
                <a:latin typeface="+mn-lt"/>
              </a:rPr>
              <a:t> (</a:t>
            </a:r>
            <a:r>
              <a:rPr lang="en-US" sz="2400" b="1" dirty="0" err="1" smtClean="0">
                <a:solidFill>
                  <a:srgbClr val="3C97A8"/>
                </a:solidFill>
                <a:latin typeface="+mn-lt"/>
              </a:rPr>
              <a:t>ToM</a:t>
            </a:r>
            <a:r>
              <a:rPr lang="en-US" sz="2400" b="1" dirty="0" smtClean="0">
                <a:solidFill>
                  <a:srgbClr val="3C97A8"/>
                </a:solidFill>
                <a:latin typeface="+mn-lt"/>
              </a:rPr>
              <a:t>)</a:t>
            </a:r>
            <a:endParaRPr lang="ru-RU" sz="2400" b="1" dirty="0">
              <a:solidFill>
                <a:srgbClr val="3C97A8"/>
              </a:solidFill>
              <a:latin typeface="+mn-lt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.slidesharecdn.com/theoryofmindautoguardado-150318124359-conversion-gate01/95/theory-of-mind-4-638.jpg?cb=14266828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1574"/>
            <a:ext cx="8496944" cy="63793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-nurture.org/wp-content/uploads/hierarchicalDepictionofNegativeSchematic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766126" cy="571173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3868-ACA1-4016-9CED-54A3CB0E46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2190</Words>
  <Application>Microsoft Office PowerPoint</Application>
  <PresentationFormat>Экран (4:3)</PresentationFormat>
  <Paragraphs>185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Тема Office</vt:lpstr>
      <vt:lpstr>Презентация PowerPoint</vt:lpstr>
      <vt:lpstr>Theory of Mind (ToM)</vt:lpstr>
      <vt:lpstr>Эмпирика ToM.                                                                            Понимание ложных убеждений (false belief task)</vt:lpstr>
      <vt:lpstr>Эмпирика ToM.                                                                             Понимание ложности собственных убеждений                                     (own false belief task)</vt:lpstr>
      <vt:lpstr>Эмпирика ToM. Понимание верных убеждений </vt:lpstr>
      <vt:lpstr>Theory of Mind (ToM)</vt:lpstr>
      <vt:lpstr>Theory of Mind (ToM)</vt:lpstr>
      <vt:lpstr>Презентация PowerPoint</vt:lpstr>
      <vt:lpstr>Презентация PowerPoint</vt:lpstr>
      <vt:lpstr>Презентация PowerPoint</vt:lpstr>
      <vt:lpstr>Пирамида нейрологических уровней (схема 1)</vt:lpstr>
      <vt:lpstr>Пирамида нейрологических уровней (схема 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вертикального лидерства в деловой среде*</vt:lpstr>
      <vt:lpstr> Кризис современного лидерства и новые возможности </vt:lpstr>
      <vt:lpstr> Модель вертикального лидерства в деловой среде</vt:lpstr>
      <vt:lpstr>Презентация PowerPoint</vt:lpstr>
      <vt:lpstr>Периодизация психического развития ребенка                                по Д. Б. Эльконину</vt:lpstr>
      <vt:lpstr>Презентация PowerPoint</vt:lpstr>
      <vt:lpstr>Презентация PowerPoint</vt:lpstr>
      <vt:lpstr>Презентация PowerPoint</vt:lpstr>
      <vt:lpstr>Рефлексия </vt:lpstr>
      <vt:lpstr>Виды и типы рефлексии </vt:lpstr>
      <vt:lpstr>Рефлексия в педагогике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Анна</cp:lastModifiedBy>
  <cp:revision>5</cp:revision>
  <dcterms:created xsi:type="dcterms:W3CDTF">2016-02-03T21:09:51Z</dcterms:created>
  <dcterms:modified xsi:type="dcterms:W3CDTF">2018-12-09T13:35:35Z</dcterms:modified>
</cp:coreProperties>
</file>