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318" r:id="rId3"/>
    <p:sldId id="319" r:id="rId4"/>
    <p:sldId id="307" r:id="rId5"/>
    <p:sldId id="297" r:id="rId6"/>
    <p:sldId id="300" r:id="rId7"/>
    <p:sldId id="304" r:id="rId8"/>
    <p:sldId id="303" r:id="rId9"/>
    <p:sldId id="321" r:id="rId10"/>
    <p:sldId id="305" r:id="rId11"/>
    <p:sldId id="322" r:id="rId12"/>
    <p:sldId id="317" r:id="rId13"/>
    <p:sldId id="308" r:id="rId14"/>
    <p:sldId id="263" r:id="rId15"/>
    <p:sldId id="264" r:id="rId16"/>
    <p:sldId id="269" r:id="rId17"/>
    <p:sldId id="265" r:id="rId18"/>
    <p:sldId id="272" r:id="rId19"/>
    <p:sldId id="273" r:id="rId20"/>
    <p:sldId id="309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SB Sans Display" panose="020B0503040504020204" pitchFamily="34" charset="0"/>
      <p:regular r:id="rId32"/>
      <p:bold r:id="rId33"/>
    </p:embeddedFont>
    <p:embeddedFont>
      <p:font typeface="SB Sans Display Light" panose="020B0303040504020204" pitchFamily="34" charset="0"/>
      <p:regular r:id="rId34"/>
    </p:embeddedFont>
    <p:embeddedFont>
      <p:font typeface="SB Sans Display Semibold" panose="020B0703040504020204" pitchFamily="34" charset="0"/>
      <p:regular r:id="rId35"/>
      <p:bold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" lastIdx="3" clrIdx="0"/>
  <p:cmAuthor id="2" name="Надежда Рождественская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43F"/>
    <a:srgbClr val="7252D7"/>
    <a:srgbClr val="21A038"/>
    <a:srgbClr val="FFC841"/>
    <a:srgbClr val="22BA37"/>
    <a:srgbClr val="18574E"/>
    <a:srgbClr val="4AD344"/>
    <a:srgbClr val="05497D"/>
    <a:srgbClr val="98509F"/>
    <a:srgbClr val="7A4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2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718A-EA61-4FDC-B080-2A5DF643A6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D305-1E6D-460C-99EA-F8C64B7D4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5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514A73BA86EA67DEB2056B7898CB60.dms.sberbank.ru/C4514A73BA86EA67DEB2056B7898CB60-EC9C8A767D49961B65E591AD4D66B9B8-21D2D2033D22F3EBFBCBF50B766B7067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514A73BA86EA67DEB2056B7898CB60.dms.sberbank.ru/C4514A73BA86EA67DEB2056B7898CB60-EC9C8A767D49961B65E591AD4D66B9B8-673BC78C4955CD23AEB6BDAE26F6524B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http://C4514A73BA86EA67DEB2056B7898CB60.dms.sberbank.ru/C4514A73BA86EA67DEB2056B7898CB60-EC9C8A767D49961B65E591AD4D66B9B8-21D2D2033D22F3EBFBCBF50B766B7067/1.pn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BBE6-DB5E-6448-0475-2C5899087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BFA72-4F99-65AD-5914-379C5107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B2F35-53D6-A8E0-C6C8-358E7480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08FBD-339C-3BA2-3D70-0C13BADD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46B7-92D4-6459-79C3-B1FD51A9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4100F-00F3-694B-0CA7-2E8D13E6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5B50E1-9B66-E1D8-B3C0-6FA2FD31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8DF94-1E33-1F3A-713D-F1BFFCA2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181C8-E445-D0A3-4D00-A02C89F9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4FED2-995B-7030-9A17-547EE0F7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F751BE-F96D-530A-61BB-0316DEFE4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8B4F1-FDA2-48FF-F3E6-A7E9FB911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CBD61-9B98-661C-7DF9-0B89CD9C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99595-3DC7-4232-6308-9319EE1E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02FFE-EA1E-26DE-B401-3DBA7228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DF1DD-9CB7-81A6-E98C-31C41576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103AC-D611-B956-F960-94B2F78F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7EEAB-4000-DF1E-FCCE-3E962992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0F6AF-1F9A-679B-22E5-62286A45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059DF-9A71-DC95-26D1-AC41D975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http://C4514A73BA86EA67DEB2056B7898CB60.dms.sberbank.ru/C4514A73BA86EA67DEB2056B7898CB60-EC9C8A767D49961B65E591AD4D66B9B8-673BC78C4955CD23AEB6BDAE26F6524B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C4514A73BA86EA67DEB2056B7898CB60.dms.sberbank.ru/C4514A73BA86EA67DEB2056B7898CB60-EC9C8A767D49961B65E591AD4D66B9B8-673BC78C4955CD23AEB6BDAE26F6524B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C4514A73BA86EA67DEB2056B7898CB60.dms.sberbank.ru/C4514A73BA86EA67DEB2056B7898CB60-EC9C8A767D49961B65E591AD4D66B9B8-673BC78C4955CD23AEB6BDAE26F6524B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FFA52-EA7F-A280-B305-0486A709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0BE0C-2FAB-D7AA-69B3-75C13BC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05B6C-0B59-9260-CBB4-58E1954F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3F9E5-1D5E-240C-ADAF-CB6D9192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16FEB-C2CB-4711-F494-7886B623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71FC5-A8F2-F0E8-0183-78DA8C4C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87A4A-D868-0956-24DF-D77F0CFBE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CB21AA-47E3-54EF-9895-73BA56B5B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06CFB-F6F1-17FE-AED9-BCCDBBC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43DA4-09F7-5A33-9B7E-F90BDA7D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A9F71-66AD-1FA4-D43D-3EDA0225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0272-2C4B-116C-5303-12666A44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D41B5-310A-DE8A-4DFC-B4B41DB1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4F63F6-03B6-4137-7871-50EC9CDB3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C25E2A-F2D8-F3D4-8BBE-971F3606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145D67-ED8B-1399-648F-A8DCC0369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0339AB-5DD8-F9F2-F253-76F80589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8B678-111C-EC8C-7970-82AF8960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632A1B-F0E0-C324-ADEB-F4458E5E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6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642C-3BA3-4BC2-008F-0724FFB7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542965-102B-D147-CA6E-ACC93253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7B840C-96D9-DB8F-41B3-CE340BF5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239737-39D4-6D02-BEA9-2FD5A539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2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D7EC71-C114-23AB-09F2-4916D7E7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55F6EA-13D9-0BFA-EB4A-634636F8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C93E57-055D-1C93-2EE3-44612976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Рисунок 11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Рисунок 12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C4514A73BA86EA67DEB2056B7898CB60.dms.sberbank.ru/C4514A73BA86EA67DEB2056B7898CB60-EC9C8A767D49961B65E591AD4D66B9B8-21D2D2033D22F3EBFBCBF50B766B7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B876D-643B-96CE-9F2C-D96C71F7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F5B46-B9F5-1F46-C4F0-85A53F85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AF787F-B4CE-61FB-CF48-9655AA2E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85628-26F7-C347-D25A-B63D1BEE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1CCFE1-5AC1-7127-CB2E-BB63EFD8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91801-1CA4-0A01-CDE2-ADA3CA0F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055-14E6-4AFF-625E-F2A0A3CD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115B8-1F9D-9F9E-082C-F9FE929A9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22A8F-FBB0-2258-F736-29D0563A7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CA6A55-F87D-1E94-4B0F-0409281B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5AD68E-38DD-3CFA-E427-4F6D821B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D3384-4987-CDAE-DACB-EEC2FE3C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8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1C587-7323-C724-8082-5D72B9C3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F8F02F-4C17-53CA-3AFE-3BDEB58D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5AB2B-0842-C20E-960D-3F584710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5FC4-DC5C-495A-B43E-91A332498C6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FC895-3DE8-9D20-7FFC-1E5A9B0A7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A8165-35A1-11B5-C886-45F7D4147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2C30-58C3-41E1-8995-ADBB58B13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4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77B5-317F-E32E-AC2B-C2DCB9F37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0209" cy="6858000"/>
          </a:xfrm>
          <a:prstGeom prst="rect">
            <a:avLst/>
          </a:prstGeom>
        </p:spPr>
      </p:pic>
      <p:sp>
        <p:nvSpPr>
          <p:cNvPr id="7" name="Google Shape;125;p1">
            <a:extLst>
              <a:ext uri="{FF2B5EF4-FFF2-40B4-BE49-F238E27FC236}">
                <a16:creationId xmlns:a16="http://schemas.microsoft.com/office/drawing/2014/main" id="{5790E215-3236-E880-BAE5-4D239C3DA5CD}"/>
              </a:ext>
            </a:extLst>
          </p:cNvPr>
          <p:cNvSpPr/>
          <p:nvPr/>
        </p:nvSpPr>
        <p:spPr>
          <a:xfrm>
            <a:off x="6117267" y="4606541"/>
            <a:ext cx="56475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ru-RU" b="0" i="0" u="none" strike="noStrike" cap="none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  <a:sym typeface="Verdana"/>
              </a:rPr>
              <a:t>2023 </a:t>
            </a:r>
            <a:r>
              <a:rPr lang="en-US" b="0" i="0" u="none" strike="noStrike" cap="none" dirty="0" smtClean="0">
                <a:solidFill>
                  <a:srgbClr val="22BA37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|</a:t>
            </a:r>
            <a:endParaRPr b="0" i="0" u="none" strike="noStrike" cap="none" dirty="0">
              <a:solidFill>
                <a:schemeClr val="dk1"/>
              </a:solidFill>
              <a:latin typeface="SB Sans Display Light" panose="020B0303040504020204" pitchFamily="34" charset="0"/>
              <a:ea typeface="Verdana"/>
              <a:cs typeface="SB Sans Display Light" panose="020B0303040504020204" pitchFamily="34" charset="0"/>
              <a:sym typeface="Verdana"/>
            </a:endParaRPr>
          </a:p>
        </p:txBody>
      </p:sp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6117267" y="2544478"/>
            <a:ext cx="564754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Методика </a:t>
            </a:r>
            <a: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оценки решений</a:t>
            </a:r>
            <a:r>
              <a:rPr lang="en-US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/</a:t>
            </a:r>
            <a: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проектов </a:t>
            </a:r>
            <a:b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</a:br>
            <a: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с </a:t>
            </a:r>
            <a:r>
              <a:rPr lang="ru-RU" sz="3200" b="1" i="0" u="none" strike="noStrike" cap="none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учетом социальной значимости</a:t>
            </a:r>
            <a:endParaRPr sz="3200" b="1" i="0" u="none" strike="noStrike" cap="none" dirty="0">
              <a:solidFill>
                <a:srgbClr val="18574E"/>
              </a:solidFill>
              <a:latin typeface="SB Sans Display Semibold" panose="020B0703040504020204" pitchFamily="34" charset="0"/>
              <a:ea typeface="Verdana"/>
              <a:cs typeface="SB Sans Display Semibold" panose="020B0703040504020204" pitchFamily="34" charset="0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06502-878D-AC77-6A0F-B8AB40E2A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66" y="302152"/>
            <a:ext cx="2588915" cy="8354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68810" y="50427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0"/>
              </a:spcAft>
              <a:tabLst>
                <a:tab pos="990600" algn="l"/>
              </a:tabLst>
            </a:pP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Обладатель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: </a:t>
            </a: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/>
            </a:r>
            <a:b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</a:b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Благотворительный 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фонд «Вклад в </a:t>
            </a: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будущее»</a:t>
            </a:r>
          </a:p>
          <a:p>
            <a:pPr lvl="1">
              <a:spcAft>
                <a:spcPts val="0"/>
              </a:spcAft>
              <a:tabLst>
                <a:tab pos="990600" algn="l"/>
              </a:tabLst>
            </a:pP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117997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,  Москва </a:t>
            </a: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г., 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Вавилова </a:t>
            </a: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ул., 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дом №</a:t>
            </a:r>
            <a:r>
              <a:rPr lang="ru-RU" dirty="0" smtClean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 </a:t>
            </a:r>
            <a:r>
              <a:rPr lang="ru-RU" dirty="0">
                <a:solidFill>
                  <a:srgbClr val="424242"/>
                </a:solidFill>
                <a:latin typeface="SB Sans Display Light" panose="020B0303040504020204" pitchFamily="34" charset="0"/>
                <a:ea typeface="Verdana"/>
                <a:cs typeface="SB Sans Display Light" panose="020B0303040504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3265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5FE93CD-9757-8B43-A61F-992F88632147}"/>
              </a:ext>
            </a:extLst>
          </p:cNvPr>
          <p:cNvSpPr txBox="1">
            <a:spLocks/>
          </p:cNvSpPr>
          <p:nvPr/>
        </p:nvSpPr>
        <p:spPr>
          <a:xfrm>
            <a:off x="1045751" y="6131164"/>
            <a:ext cx="6005119" cy="5268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1F843F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Решения*– </a:t>
            </a:r>
            <a:r>
              <a:rPr lang="ru-RU" sz="1000" dirty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это материалы, сервисы и методики, которые можно предложить целевой аудитории в целях улучшения социальной ситуации в областях актуальных вызовов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A6A5E6-EEC2-0874-76BA-8FE9E9F1D5FD}"/>
              </a:ext>
            </a:extLst>
          </p:cNvPr>
          <p:cNvCxnSpPr/>
          <p:nvPr/>
        </p:nvCxnSpPr>
        <p:spPr>
          <a:xfrm>
            <a:off x="1045751" y="5926845"/>
            <a:ext cx="6085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sp>
        <p:nvSpPr>
          <p:cNvPr id="13" name="Google Shape;141;g1002626088b_0_0">
            <a:extLst>
              <a:ext uri="{FF2B5EF4-FFF2-40B4-BE49-F238E27FC236}">
                <a16:creationId xmlns:a16="http://schemas.microsoft.com/office/drawing/2014/main" id="{9764474D-1CE3-2220-ACA7-482F51097028}"/>
              </a:ext>
            </a:extLst>
          </p:cNvPr>
          <p:cNvSpPr txBox="1"/>
          <p:nvPr/>
        </p:nvSpPr>
        <p:spPr>
          <a:xfrm>
            <a:off x="948930" y="2602156"/>
            <a:ext cx="669647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875" indent="-269875"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оценки с целью выбора наиболее подходящих проектов </a:t>
            </a:r>
          </a:p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для повышения  уровня доказательности  принятия решения о поддержке</a:t>
            </a:r>
            <a:r>
              <a:rPr lang="ru-RU" sz="1600" dirty="0" smtClean="0">
                <a:solidFill>
                  <a:srgbClr val="21A038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 </a:t>
            </a:r>
            <a:endParaRPr sz="1600" dirty="0" smtClean="0">
              <a:solidFill>
                <a:srgbClr val="FF0000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  <a:p>
            <a:pPr marL="269875" lvl="0" indent="-269875"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для улучшения дизайна решений и увеличения потенциальной социальной значимости решений </a:t>
            </a:r>
            <a:endParaRPr sz="1600" dirty="0" smtClean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для накопления и </a:t>
            </a: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распространения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 базы знаний о социальных проблемах, социальных результатах и доказательных способах их достижения</a:t>
            </a:r>
            <a:r>
              <a:rPr lang="en-US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 </a:t>
            </a:r>
            <a:endParaRPr sz="1600" dirty="0" smtClean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для позиционирования, 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повышения доверия</a:t>
            </a:r>
            <a:endParaRPr sz="16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B0AD2-738F-BD93-D9A9-2CF7F9B0C53E}"/>
              </a:ext>
            </a:extLst>
          </p:cNvPr>
          <p:cNvSpPr txBox="1"/>
          <p:nvPr/>
        </p:nvSpPr>
        <p:spPr>
          <a:xfrm>
            <a:off x="948930" y="1566841"/>
            <a:ext cx="6544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>
                <a:sym typeface="Verdana"/>
              </a:rPr>
              <a:t>Может применяться к любому социальному проекту</a:t>
            </a:r>
            <a:endParaRPr lang="ru-RU" dirty="0">
              <a:sym typeface="Verdan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6063BC-A428-241C-D424-2778B6C6C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94" y="-1"/>
            <a:ext cx="4304306" cy="33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8EA210-B2D4-7D15-9A71-B2A3096F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2"/>
          <a:stretch/>
        </p:blipFill>
        <p:spPr>
          <a:xfrm rot="5400000">
            <a:off x="9748876" y="4416018"/>
            <a:ext cx="3009445" cy="18745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5FE93CD-9757-8B43-A61F-992F88632147}"/>
              </a:ext>
            </a:extLst>
          </p:cNvPr>
          <p:cNvSpPr txBox="1">
            <a:spLocks/>
          </p:cNvSpPr>
          <p:nvPr/>
        </p:nvSpPr>
        <p:spPr>
          <a:xfrm>
            <a:off x="1045751" y="6131164"/>
            <a:ext cx="6005119" cy="5268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1F843F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Решения*– </a:t>
            </a:r>
            <a:r>
              <a:rPr lang="ru-RU" sz="1000" dirty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это материалы, сервисы и методики, которые можно предложить целевой аудитории в целях улучшения социальной ситуации в областях актуальных вызовов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A6A5E6-EEC2-0874-76BA-8FE9E9F1D5FD}"/>
              </a:ext>
            </a:extLst>
          </p:cNvPr>
          <p:cNvCxnSpPr/>
          <p:nvPr/>
        </p:nvCxnSpPr>
        <p:spPr>
          <a:xfrm>
            <a:off x="1045751" y="5926845"/>
            <a:ext cx="6085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B0AD2-738F-BD93-D9A9-2CF7F9B0C53E}"/>
              </a:ext>
            </a:extLst>
          </p:cNvPr>
          <p:cNvSpPr txBox="1"/>
          <p:nvPr/>
        </p:nvSpPr>
        <p:spPr>
          <a:xfrm>
            <a:off x="1045750" y="1643165"/>
            <a:ext cx="9041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>
                <a:sym typeface="Verdana"/>
              </a:rPr>
              <a:t>Ценные характеристики для внедрения</a:t>
            </a:r>
            <a:endParaRPr lang="ru-RU" dirty="0">
              <a:sym typeface="Verdana"/>
            </a:endParaRPr>
          </a:p>
        </p:txBody>
      </p:sp>
      <p:sp>
        <p:nvSpPr>
          <p:cNvPr id="17" name="Google Shape;141;g1002626088b_0_0">
            <a:extLst>
              <a:ext uri="{FF2B5EF4-FFF2-40B4-BE49-F238E27FC236}">
                <a16:creationId xmlns:a16="http://schemas.microsoft.com/office/drawing/2014/main" id="{9764474D-1CE3-2220-ACA7-482F51097028}"/>
              </a:ext>
            </a:extLst>
          </p:cNvPr>
          <p:cNvSpPr txBox="1"/>
          <p:nvPr/>
        </p:nvSpPr>
        <p:spPr>
          <a:xfrm>
            <a:off x="1045750" y="2068465"/>
            <a:ext cx="7945849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г</a:t>
            </a:r>
            <a:r>
              <a:rPr lang="ru-RU" sz="1600" b="1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ибкость в применении </a:t>
            </a:r>
            <a:br>
              <a:rPr lang="ru-RU" sz="1600" b="1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</a:b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доступен экспертный отбор критериев и пороговых значений для разных проектов</a:t>
            </a:r>
            <a:r>
              <a:rPr lang="en-US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/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решений</a:t>
            </a:r>
          </a:p>
          <a:p>
            <a:pPr marL="269875" lvl="0" indent="-269875"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открытость методики 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</a:br>
            <a:r>
              <a:rPr lang="ru-RU" sz="16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разработана благотворительным фондом, доступна для 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некоммерческого </a:t>
            </a:r>
            <a:r>
              <a:rPr lang="ru-RU" sz="16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применения и любых корректировок</a:t>
            </a:r>
            <a:endParaRPr lang="ru-RU" sz="16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доказательность,</a:t>
            </a: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 </a:t>
            </a:r>
            <a:b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</a:b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опора на обоснованные данные, доказательный подход</a:t>
            </a:r>
          </a:p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Verdana"/>
              </a:rPr>
              <a:t>возможность заключения безвозмездных лицензионных соглашений об использовании</a:t>
            </a:r>
          </a:p>
          <a:p>
            <a:pPr marL="269875" indent="-269875">
              <a:spcAft>
                <a:spcPts val="1200"/>
              </a:spcAft>
              <a:buClr>
                <a:srgbClr val="18574E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накопление банка решений для сопоставления и снижения трудозатрат на оценивание проектов</a:t>
            </a:r>
            <a:endParaRPr lang="ru-RU" sz="16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741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77B5-317F-E32E-AC2B-C2DCB9F37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1791" y="0"/>
            <a:ext cx="9900209" cy="6858000"/>
          </a:xfrm>
          <a:prstGeom prst="rect">
            <a:avLst/>
          </a:prstGeom>
        </p:spPr>
      </p:pic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1259892" y="3484882"/>
            <a:ext cx="56475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</a:rPr>
              <a:t>method</a:t>
            </a:r>
            <a:r>
              <a:rPr lang="ru-RU" sz="3200" b="1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</a:rPr>
              <a:t>@vbudushee.ru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5094" y="17554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</a:rPr>
              <a:t>Приглашаем </a:t>
            </a:r>
            <a:endParaRPr lang="ru-RU" sz="1600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запросить </a:t>
            </a: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подробные материалы по методике,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задать любые вопросы,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поделиться мыслями и предложениями, в том числе по совместной доработке методики по вашим </a:t>
            </a: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целям</a:t>
            </a:r>
            <a:endParaRPr lang="ru-RU" sz="1600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21" y="4229415"/>
            <a:ext cx="1819275" cy="1752600"/>
          </a:xfrm>
          <a:prstGeom prst="rect">
            <a:avLst/>
          </a:prstGeom>
        </p:spPr>
      </p:pic>
      <p:sp>
        <p:nvSpPr>
          <p:cNvPr id="9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1259891" y="4200054"/>
            <a:ext cx="2255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Описание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378918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77B5-317F-E32E-AC2B-C2DCB9F37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1791" y="0"/>
            <a:ext cx="9900209" cy="6858000"/>
          </a:xfrm>
          <a:prstGeom prst="rect">
            <a:avLst/>
          </a:prstGeom>
        </p:spPr>
      </p:pic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994423" y="2407338"/>
            <a:ext cx="564754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Дополнительные материалы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Методика </a:t>
            </a: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оценивания решений с учетом социальной значимости (МОРСЗ)</a:t>
            </a:r>
            <a:endParaRPr sz="1600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g17816757bb2_2_5">
            <a:extLst>
              <a:ext uri="{FF2B5EF4-FFF2-40B4-BE49-F238E27FC236}">
                <a16:creationId xmlns:a16="http://schemas.microsoft.com/office/drawing/2014/main" id="{BCD500C7-356B-7612-7614-3AC3E3DDF26E}"/>
              </a:ext>
            </a:extLst>
          </p:cNvPr>
          <p:cNvSpPr txBox="1"/>
          <p:nvPr/>
        </p:nvSpPr>
        <p:spPr>
          <a:xfrm>
            <a:off x="7772621" y="5004225"/>
            <a:ext cx="367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1430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 sz="160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ym typeface="Calibri"/>
              </a:rPr>
              <a:t>визуализация данных для принятия решений о поддержке</a:t>
            </a:r>
            <a:endParaRPr dirty="0"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FE7C4-6F95-1400-8B27-112E4A3CB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489B9-9D94-E7A6-28C9-398FB2292EFE}"/>
              </a:ext>
            </a:extLst>
          </p:cNvPr>
          <p:cNvSpPr txBox="1"/>
          <p:nvPr/>
        </p:nvSpPr>
        <p:spPr>
          <a:xfrm>
            <a:off x="972047" y="1893679"/>
            <a:ext cx="5349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ym typeface="Calibri"/>
              </a:rPr>
              <a:t>Рамка критериев призвана решать следующие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05A0-8578-82A2-B7C3-9F86DC921B78}"/>
              </a:ext>
            </a:extLst>
          </p:cNvPr>
          <p:cNvSpPr txBox="1"/>
          <p:nvPr/>
        </p:nvSpPr>
        <p:spPr>
          <a:xfrm>
            <a:off x="1918252" y="3283852"/>
            <a:ext cx="4177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1430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 sz="160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olidFill>
                  <a:srgbClr val="21A038"/>
                </a:solidFill>
                <a:sym typeface="Calibri"/>
              </a:rPr>
              <a:t>обоснование поддержки </a:t>
            </a:r>
            <a:r>
              <a:rPr lang="ru-RU" dirty="0">
                <a:sym typeface="Calibri"/>
              </a:rPr>
              <a:t>решений, релевантных условиям внутренней и внешней среды </a:t>
            </a:r>
            <a:r>
              <a:rPr lang="ru-RU" dirty="0" smtClean="0">
                <a:sym typeface="Calibri"/>
              </a:rPr>
              <a:t>потенциальных доноров и стейкхолдеров, соответствующих их ценностям и принципам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B5C76-EF1E-A08D-8351-D8D1074B2175}"/>
              </a:ext>
            </a:extLst>
          </p:cNvPr>
          <p:cNvSpPr txBox="1"/>
          <p:nvPr/>
        </p:nvSpPr>
        <p:spPr>
          <a:xfrm>
            <a:off x="1918253" y="4932645"/>
            <a:ext cx="39100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1430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 sz="160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ym typeface="Calibri"/>
              </a:rPr>
              <a:t>выбор решений с достаточной потенциальной социальной значимостью с учетом уровня доказательной базы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A6DE2-6E99-FB8C-7C01-C3B4C58C546E}"/>
              </a:ext>
            </a:extLst>
          </p:cNvPr>
          <p:cNvSpPr txBox="1"/>
          <p:nvPr/>
        </p:nvSpPr>
        <p:spPr>
          <a:xfrm>
            <a:off x="7742122" y="3247504"/>
            <a:ext cx="36686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1430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 sz="160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ym typeface="Calibri"/>
              </a:rPr>
              <a:t>анализ таких решений с точки зрения рисков и необходимого ресурсного вклада со стороны </a:t>
            </a:r>
            <a:r>
              <a:rPr lang="ru-RU" dirty="0" smtClean="0">
                <a:sym typeface="Calibri"/>
              </a:rPr>
              <a:t>потенциального донора и стейкхолдеров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07F7C82-1815-5E63-25CE-80263F245207}"/>
              </a:ext>
            </a:extLst>
          </p:cNvPr>
          <p:cNvSpPr/>
          <p:nvPr/>
        </p:nvSpPr>
        <p:spPr>
          <a:xfrm>
            <a:off x="1142490" y="3413466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4EE6E40-8994-37FC-5900-5AA547B52F66}"/>
              </a:ext>
            </a:extLst>
          </p:cNvPr>
          <p:cNvSpPr/>
          <p:nvPr/>
        </p:nvSpPr>
        <p:spPr>
          <a:xfrm>
            <a:off x="1085469" y="3357791"/>
            <a:ext cx="637268" cy="637268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138F673-541C-8958-542F-079C6F644F70}"/>
              </a:ext>
            </a:extLst>
          </p:cNvPr>
          <p:cNvSpPr/>
          <p:nvPr/>
        </p:nvSpPr>
        <p:spPr>
          <a:xfrm>
            <a:off x="1088474" y="5113467"/>
            <a:ext cx="637268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227D85-099A-403B-20AD-F67A0098D3A4}"/>
              </a:ext>
            </a:extLst>
          </p:cNvPr>
          <p:cNvSpPr/>
          <p:nvPr/>
        </p:nvSpPr>
        <p:spPr>
          <a:xfrm>
            <a:off x="1142490" y="5060763"/>
            <a:ext cx="637268" cy="637268"/>
          </a:xfrm>
          <a:prstGeom prst="roundRect">
            <a:avLst/>
          </a:prstGeom>
          <a:noFill/>
          <a:ln w="25400">
            <a:solidFill>
              <a:srgbClr val="174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A47038-7EE4-C001-3D46-40330DF0D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9" y="3476172"/>
            <a:ext cx="454754" cy="454754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59D5A21-913B-16EA-5707-D319C26A6F49}"/>
              </a:ext>
            </a:extLst>
          </p:cNvPr>
          <p:cNvSpPr/>
          <p:nvPr/>
        </p:nvSpPr>
        <p:spPr>
          <a:xfrm>
            <a:off x="7093176" y="5041605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9BDDD"/>
              </a:gs>
              <a:gs pos="100000">
                <a:srgbClr val="DDB2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9E55507-053F-1C9D-8915-1691E9FFCF2E}"/>
              </a:ext>
            </a:extLst>
          </p:cNvPr>
          <p:cNvSpPr/>
          <p:nvPr/>
        </p:nvSpPr>
        <p:spPr>
          <a:xfrm>
            <a:off x="7036155" y="4985930"/>
            <a:ext cx="637268" cy="637268"/>
          </a:xfrm>
          <a:prstGeom prst="roundRect">
            <a:avLst/>
          </a:prstGeom>
          <a:noFill/>
          <a:ln w="25400">
            <a:solidFill>
              <a:srgbClr val="985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11434C-14FD-0584-4802-47A7B65AC557}"/>
              </a:ext>
            </a:extLst>
          </p:cNvPr>
          <p:cNvSpPr/>
          <p:nvPr/>
        </p:nvSpPr>
        <p:spPr>
          <a:xfrm>
            <a:off x="7025839" y="3357791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FAB682"/>
              </a:gs>
              <a:gs pos="100000">
                <a:srgbClr val="FEE7B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1E02C70-6029-93A6-B013-682D320FCE98}"/>
              </a:ext>
            </a:extLst>
          </p:cNvPr>
          <p:cNvSpPr/>
          <p:nvPr/>
        </p:nvSpPr>
        <p:spPr>
          <a:xfrm>
            <a:off x="7093176" y="3411822"/>
            <a:ext cx="637268" cy="637268"/>
          </a:xfrm>
          <a:prstGeom prst="roundRect">
            <a:avLst/>
          </a:prstGeom>
          <a:noFill/>
          <a:ln w="25400">
            <a:solidFill>
              <a:srgbClr val="BF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1C35EB-55BC-3D93-EF7E-F131E91B4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94" y="-1"/>
            <a:ext cx="4304306" cy="3322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E55D3B-23AA-EB1D-5F95-FDD58377F7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614832"/>
            <a:ext cx="902210" cy="20878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98B1EB-4D17-A443-10BF-0DF03E0F4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87" y="5202457"/>
            <a:ext cx="476416" cy="4764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3CC9B5-E32F-AAA6-04E8-2347A54EB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8" y="3476172"/>
            <a:ext cx="454754" cy="4547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FD13004-B861-FCA8-F5CA-3EF8E4DA6C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30" y="5116164"/>
            <a:ext cx="453224" cy="453224"/>
          </a:xfrm>
          <a:prstGeom prst="rect">
            <a:avLst/>
          </a:prstGeom>
        </p:spPr>
      </p:pic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2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8E6814-BDEA-E331-2B98-4C6CEC53D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9FB90D4-C97A-F3C6-29B8-FB5ADDA1BB0F}"/>
              </a:ext>
            </a:extLst>
          </p:cNvPr>
          <p:cNvSpPr/>
          <p:nvPr/>
        </p:nvSpPr>
        <p:spPr>
          <a:xfrm>
            <a:off x="4420925" y="546499"/>
            <a:ext cx="4263334" cy="551735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Определение типа решения на основе 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классификационных критериев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B61651-01A0-B772-07AE-C8F6BB206032}"/>
              </a:ext>
            </a:extLst>
          </p:cNvPr>
          <p:cNvSpPr/>
          <p:nvPr/>
        </p:nvSpPr>
        <p:spPr>
          <a:xfrm>
            <a:off x="4420925" y="1443143"/>
            <a:ext cx="4263334" cy="551735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Arial"/>
              </a:rPr>
              <a:t>Настройка рамки критериев под тип решения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Arial"/>
            </a:endParaRP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Arial"/>
              </a:rPr>
              <a:t>с учетом источника и бюджета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EB0C92-83F4-873F-2033-6CCEE4FE8DD0}"/>
              </a:ext>
            </a:extLst>
          </p:cNvPr>
          <p:cNvSpPr/>
          <p:nvPr/>
        </p:nvSpPr>
        <p:spPr>
          <a:xfrm>
            <a:off x="4420925" y="2339787"/>
            <a:ext cx="4263334" cy="373202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Анализ стратегического соответствия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5231A8-F2D1-9FA3-FACA-BA0430EA1395}"/>
              </a:ext>
            </a:extLst>
          </p:cNvPr>
          <p:cNvSpPr/>
          <p:nvPr/>
        </p:nvSpPr>
        <p:spPr>
          <a:xfrm>
            <a:off x="4420925" y="3057898"/>
            <a:ext cx="4263334" cy="373202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потенциального социального воздействия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55209A-4D8A-450B-B7A1-026B15D49DA4}"/>
              </a:ext>
            </a:extLst>
          </p:cNvPr>
          <p:cNvSpPr/>
          <p:nvPr/>
        </p:nvSpPr>
        <p:spPr>
          <a:xfrm>
            <a:off x="4420925" y="3776009"/>
            <a:ext cx="4263334" cy="383586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потенциала организации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A756E89-1BC5-67F1-725A-9FD98D91EED8}"/>
              </a:ext>
            </a:extLst>
          </p:cNvPr>
          <p:cNvSpPr/>
          <p:nvPr/>
        </p:nvSpPr>
        <p:spPr>
          <a:xfrm>
            <a:off x="4420925" y="4504504"/>
            <a:ext cx="4263334" cy="383586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Анализ вклада и добавочной ценности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7E9B549-1CFD-A672-46E7-9E0E7A368DBC}"/>
              </a:ext>
            </a:extLst>
          </p:cNvPr>
          <p:cNvSpPr/>
          <p:nvPr/>
        </p:nvSpPr>
        <p:spPr>
          <a:xfrm>
            <a:off x="4420925" y="5232999"/>
            <a:ext cx="4263334" cy="551735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потенциального социального воздействия 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с учетом уровня доказательности и рисков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EB27CE0-9BDA-7076-5A31-3BD503DC2FD9}"/>
              </a:ext>
            </a:extLst>
          </p:cNvPr>
          <p:cNvSpPr/>
          <p:nvPr/>
        </p:nvSpPr>
        <p:spPr>
          <a:xfrm>
            <a:off x="4420925" y="6129645"/>
            <a:ext cx="4263334" cy="363709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решения с учетом его социальной значимости </a:t>
            </a:r>
          </a:p>
        </p:txBody>
      </p:sp>
      <p:sp>
        <p:nvSpPr>
          <p:cNvPr id="12" name="Google Shape;224;g17816757bb2_4_0">
            <a:extLst>
              <a:ext uri="{FF2B5EF4-FFF2-40B4-BE49-F238E27FC236}">
                <a16:creationId xmlns:a16="http://schemas.microsoft.com/office/drawing/2014/main" id="{53064EEC-B349-BE81-7B6F-3C71C59876EF}"/>
              </a:ext>
            </a:extLst>
          </p:cNvPr>
          <p:cNvSpPr/>
          <p:nvPr/>
        </p:nvSpPr>
        <p:spPr>
          <a:xfrm>
            <a:off x="6615485" y="2830664"/>
            <a:ext cx="2135379" cy="24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50" b="1" i="0" u="none" strike="noStrike" cap="none" dirty="0">
                <a:solidFill>
                  <a:srgbClr val="1F843F"/>
                </a:solidFill>
                <a:latin typeface="SB Sans Display Semibold" panose="020B0703040504020204" pitchFamily="34" charset="0"/>
                <a:ea typeface="Calibri"/>
                <a:cs typeface="SB Sans Display Semibold" panose="020B0703040504020204" pitchFamily="34" charset="0"/>
                <a:sym typeface="Calibri"/>
              </a:rPr>
              <a:t>Соответствует полностью</a:t>
            </a:r>
            <a:endParaRPr sz="1050" b="1" i="0" u="none" strike="noStrike" cap="none" dirty="0">
              <a:solidFill>
                <a:srgbClr val="1F843F"/>
              </a:solidFill>
              <a:latin typeface="SB Sans Display Semibold" panose="020B0703040504020204" pitchFamily="34" charset="0"/>
              <a:ea typeface="Calibri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13" name="Google Shape;227;g17816757bb2_4_0">
            <a:extLst>
              <a:ext uri="{FF2B5EF4-FFF2-40B4-BE49-F238E27FC236}">
                <a16:creationId xmlns:a16="http://schemas.microsoft.com/office/drawing/2014/main" id="{3357B632-4B09-7E7F-1816-A861833426E4}"/>
              </a:ext>
            </a:extLst>
          </p:cNvPr>
          <p:cNvSpPr/>
          <p:nvPr/>
        </p:nvSpPr>
        <p:spPr>
          <a:xfrm>
            <a:off x="6615485" y="3435474"/>
            <a:ext cx="170053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Решение не нуждается в доработке</a:t>
            </a:r>
            <a:endParaRPr sz="1050" b="1" dirty="0">
              <a:solidFill>
                <a:srgbClr val="1F843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14" name="Google Shape;216;g17816757bb2_4_0">
            <a:extLst>
              <a:ext uri="{FF2B5EF4-FFF2-40B4-BE49-F238E27FC236}">
                <a16:creationId xmlns:a16="http://schemas.microsoft.com/office/drawing/2014/main" id="{930A793A-5675-9164-CE98-18087884263E}"/>
              </a:ext>
            </a:extLst>
          </p:cNvPr>
          <p:cNvSpPr/>
          <p:nvPr/>
        </p:nvSpPr>
        <p:spPr>
          <a:xfrm>
            <a:off x="6615485" y="4175496"/>
            <a:ext cx="2401515" cy="32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Потенциал достаточный при участии </a:t>
            </a:r>
            <a:r>
              <a:rPr lang="ru-RU" sz="1050" b="1" dirty="0" smtClean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донора</a:t>
            </a:r>
            <a:r>
              <a:rPr lang="en-US" sz="1050" b="1" dirty="0" smtClean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/</a:t>
            </a:r>
            <a:r>
              <a:rPr lang="ru-RU" sz="1050" b="1" dirty="0" smtClean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стейкхолдера</a:t>
            </a:r>
            <a:endParaRPr sz="1050" b="1" dirty="0">
              <a:solidFill>
                <a:srgbClr val="1F843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D28EA3-7558-28D3-2DC2-9F6963A8680B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552592" y="1098234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C9ACF45-0CDA-D05A-B1EA-46438332BBDD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552592" y="1994878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59C35CA-9636-F25C-3562-6664502CBB1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552592" y="2712989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96853D0-AFD7-74B7-CB02-6A8F22ACD42F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552592" y="3431100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35EF15F-28E4-26FE-4132-FD5013A1838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552592" y="4159595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25E7AE8-5CA9-FEDE-8129-1D1F29392A0A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552592" y="4888090"/>
            <a:ext cx="0" cy="34490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B508298-B98E-3692-0F19-71FCCB0837D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552592" y="5784734"/>
            <a:ext cx="0" cy="344911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B840743-0714-A055-A9DD-59FF541BC777}"/>
              </a:ext>
            </a:extLst>
          </p:cNvPr>
          <p:cNvSpPr/>
          <p:nvPr/>
        </p:nvSpPr>
        <p:spPr>
          <a:xfrm>
            <a:off x="10071189" y="2162756"/>
            <a:ext cx="1726042" cy="719122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574E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Работа с командой </a:t>
            </a:r>
          </a:p>
          <a:p>
            <a:pPr algn="ctr"/>
            <a:r>
              <a:rPr lang="ru-RU" sz="1100" dirty="0">
                <a:solidFill>
                  <a:srgbClr val="18574E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для улучшения дизайна  решения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53F3F14-F46F-AEE5-01E8-EB7264DEDE4A}"/>
              </a:ext>
            </a:extLst>
          </p:cNvPr>
          <p:cNvSpPr/>
          <p:nvPr/>
        </p:nvSpPr>
        <p:spPr>
          <a:xfrm>
            <a:off x="10138525" y="2216787"/>
            <a:ext cx="1726043" cy="719122"/>
          </a:xfrm>
          <a:prstGeom prst="roundRect">
            <a:avLst/>
          </a:prstGeom>
          <a:noFill/>
          <a:ln w="25400">
            <a:solidFill>
              <a:srgbClr val="185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4918532-6FC6-169D-807A-D79A9299A4DF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 flipV="1">
            <a:off x="8684259" y="2522317"/>
            <a:ext cx="1386930" cy="4071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212;g17816757bb2_4_0">
            <a:extLst>
              <a:ext uri="{FF2B5EF4-FFF2-40B4-BE49-F238E27FC236}">
                <a16:creationId xmlns:a16="http://schemas.microsoft.com/office/drawing/2014/main" id="{6A9FD813-7D5E-FB8A-F2DD-9AA96390969E}"/>
              </a:ext>
            </a:extLst>
          </p:cNvPr>
          <p:cNvSpPr/>
          <p:nvPr/>
        </p:nvSpPr>
        <p:spPr>
          <a:xfrm>
            <a:off x="8751596" y="2108725"/>
            <a:ext cx="1383550" cy="37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Соответствует частично</a:t>
            </a:r>
            <a:endParaRPr sz="1050" b="1" dirty="0">
              <a:solidFill>
                <a:srgbClr val="1F843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35" name="Google Shape;223;g17816757bb2_4_0">
            <a:extLst>
              <a:ext uri="{FF2B5EF4-FFF2-40B4-BE49-F238E27FC236}">
                <a16:creationId xmlns:a16="http://schemas.microsoft.com/office/drawing/2014/main" id="{6A7D4CBB-6A9A-C5B6-A7C6-AAD6515392D8}"/>
              </a:ext>
            </a:extLst>
          </p:cNvPr>
          <p:cNvSpPr/>
          <p:nvPr/>
        </p:nvSpPr>
        <p:spPr>
          <a:xfrm>
            <a:off x="8751596" y="3254532"/>
            <a:ext cx="2236354" cy="3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1F843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Социальное воздействие можно увеличить</a:t>
            </a:r>
            <a:endParaRPr sz="1050" b="1" dirty="0">
              <a:solidFill>
                <a:srgbClr val="1F843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8ECE5085-D62A-6D62-3246-F146EF596D98}"/>
              </a:ext>
            </a:extLst>
          </p:cNvPr>
          <p:cNvCxnSpPr>
            <a:cxnSpLocks/>
            <a:stCxn id="7" idx="3"/>
            <a:endCxn id="31" idx="2"/>
          </p:cNvCxnSpPr>
          <p:nvPr/>
        </p:nvCxnSpPr>
        <p:spPr>
          <a:xfrm flipV="1">
            <a:off x="8684259" y="2935909"/>
            <a:ext cx="2317288" cy="308590"/>
          </a:xfrm>
          <a:prstGeom prst="bentConnector2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8E26580C-B568-C4D7-3C3B-8EC3A1EA79DE}"/>
              </a:ext>
            </a:extLst>
          </p:cNvPr>
          <p:cNvCxnSpPr>
            <a:cxnSpLocks/>
            <a:stCxn id="31" idx="0"/>
            <a:endCxn id="3" idx="3"/>
          </p:cNvCxnSpPr>
          <p:nvPr/>
        </p:nvCxnSpPr>
        <p:spPr>
          <a:xfrm rot="16200000" flipV="1">
            <a:off x="9145693" y="360933"/>
            <a:ext cx="1394420" cy="2317288"/>
          </a:xfrm>
          <a:prstGeom prst="bentConnector2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16B98A2-6027-3852-8BB8-6331CEDA0AEA}"/>
              </a:ext>
            </a:extLst>
          </p:cNvPr>
          <p:cNvSpPr/>
          <p:nvPr/>
        </p:nvSpPr>
        <p:spPr>
          <a:xfrm>
            <a:off x="1048424" y="2232689"/>
            <a:ext cx="1670379" cy="719122"/>
          </a:xfrm>
          <a:prstGeom prst="roundRect">
            <a:avLst/>
          </a:prstGeom>
          <a:gradFill flip="none" rotWithShape="1">
            <a:gsLst>
              <a:gs pos="0">
                <a:srgbClr val="C9BDDD"/>
              </a:gs>
              <a:gs pos="100000">
                <a:srgbClr val="DDB2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Отклонение </a:t>
            </a:r>
          </a:p>
          <a:p>
            <a:pPr algn="ctr"/>
            <a:r>
              <a:rPr lang="ru-RU" sz="1100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с обратной связью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83482A3-3B7B-8F52-8FCD-09D09052E070}"/>
              </a:ext>
            </a:extLst>
          </p:cNvPr>
          <p:cNvSpPr/>
          <p:nvPr/>
        </p:nvSpPr>
        <p:spPr>
          <a:xfrm>
            <a:off x="1102440" y="2179985"/>
            <a:ext cx="1670379" cy="691299"/>
          </a:xfrm>
          <a:prstGeom prst="roundRect">
            <a:avLst/>
          </a:prstGeom>
          <a:noFill/>
          <a:ln w="25400">
            <a:solidFill>
              <a:srgbClr val="985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796D8D2-352B-E455-DB4D-E1332E0B2B74}"/>
              </a:ext>
            </a:extLst>
          </p:cNvPr>
          <p:cNvCxnSpPr>
            <a:cxnSpLocks/>
            <a:stCxn id="5" idx="1"/>
            <a:endCxn id="41" idx="3"/>
          </p:cNvCxnSpPr>
          <p:nvPr/>
        </p:nvCxnSpPr>
        <p:spPr>
          <a:xfrm flipH="1" flipV="1">
            <a:off x="2772819" y="2525635"/>
            <a:ext cx="1648106" cy="753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133443B9-7D0F-2696-1B65-3D1BBA7BACA9}"/>
              </a:ext>
            </a:extLst>
          </p:cNvPr>
          <p:cNvCxnSpPr>
            <a:cxnSpLocks/>
            <a:stCxn id="7" idx="1"/>
            <a:endCxn id="40" idx="2"/>
          </p:cNvCxnSpPr>
          <p:nvPr/>
        </p:nvCxnSpPr>
        <p:spPr>
          <a:xfrm rot="10800000">
            <a:off x="1883615" y="2951811"/>
            <a:ext cx="2537311" cy="292688"/>
          </a:xfrm>
          <a:prstGeom prst="bentConnector2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7D2DBC6B-648F-08C1-CF7D-AEA3C3402FC6}"/>
              </a:ext>
            </a:extLst>
          </p:cNvPr>
          <p:cNvCxnSpPr>
            <a:cxnSpLocks/>
            <a:stCxn id="8" idx="1"/>
            <a:endCxn id="40" idx="2"/>
          </p:cNvCxnSpPr>
          <p:nvPr/>
        </p:nvCxnSpPr>
        <p:spPr>
          <a:xfrm rot="10800000">
            <a:off x="1883615" y="2951812"/>
            <a:ext cx="2537311" cy="1015991"/>
          </a:xfrm>
          <a:prstGeom prst="bentConnector2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207;g17816757bb2_4_0">
            <a:extLst>
              <a:ext uri="{FF2B5EF4-FFF2-40B4-BE49-F238E27FC236}">
                <a16:creationId xmlns:a16="http://schemas.microsoft.com/office/drawing/2014/main" id="{B3AAD9E1-B980-21FE-B14F-496E905E4F23}"/>
              </a:ext>
            </a:extLst>
          </p:cNvPr>
          <p:cNvSpPr/>
          <p:nvPr/>
        </p:nvSpPr>
        <p:spPr>
          <a:xfrm>
            <a:off x="2852149" y="2295326"/>
            <a:ext cx="13340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Не соответствует</a:t>
            </a:r>
            <a:endParaRPr sz="1050" b="1" dirty="0">
              <a:solidFill>
                <a:srgbClr val="98509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55" name="Google Shape;215;g17816757bb2_4_0">
            <a:extLst>
              <a:ext uri="{FF2B5EF4-FFF2-40B4-BE49-F238E27FC236}">
                <a16:creationId xmlns:a16="http://schemas.microsoft.com/office/drawing/2014/main" id="{DEBA8B25-29DA-4F25-AE82-35A8682DBC3E}"/>
              </a:ext>
            </a:extLst>
          </p:cNvPr>
          <p:cNvSpPr/>
          <p:nvPr/>
        </p:nvSpPr>
        <p:spPr>
          <a:xfrm>
            <a:off x="2035243" y="3973042"/>
            <a:ext cx="2195615" cy="36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Недостаточный </a:t>
            </a:r>
            <a:r>
              <a:rPr lang="ru-RU" sz="1050" b="1" dirty="0" smtClean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потенциал</a:t>
            </a:r>
            <a:endParaRPr sz="1050" b="1" dirty="0">
              <a:solidFill>
                <a:srgbClr val="98509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56" name="Google Shape;219;g17816757bb2_4_0">
            <a:extLst>
              <a:ext uri="{FF2B5EF4-FFF2-40B4-BE49-F238E27FC236}">
                <a16:creationId xmlns:a16="http://schemas.microsoft.com/office/drawing/2014/main" id="{FAC7438D-846B-1ECA-E70F-6B549272CD9B}"/>
              </a:ext>
            </a:extLst>
          </p:cNvPr>
          <p:cNvSpPr/>
          <p:nvPr/>
        </p:nvSpPr>
        <p:spPr>
          <a:xfrm>
            <a:off x="2067051" y="3240787"/>
            <a:ext cx="1839901" cy="39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Недостаточное</a:t>
            </a:r>
            <a:endParaRPr sz="1050" b="1" dirty="0">
              <a:solidFill>
                <a:srgbClr val="98509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ru-RU" sz="1050" b="1" dirty="0">
                <a:solidFill>
                  <a:srgbClr val="98509F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  <a:sym typeface="Calibri"/>
              </a:rPr>
              <a:t>социальное воздействие</a:t>
            </a:r>
            <a:endParaRPr sz="1050" b="1" dirty="0">
              <a:solidFill>
                <a:srgbClr val="98509F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  <a:sym typeface="Calibri"/>
            </a:endParaRPr>
          </a:p>
        </p:txBody>
      </p:sp>
      <p:sp>
        <p:nvSpPr>
          <p:cNvPr id="76" name="Google Shape;231;g17816757bb2_4_0">
            <a:extLst>
              <a:ext uri="{FF2B5EF4-FFF2-40B4-BE49-F238E27FC236}">
                <a16:creationId xmlns:a16="http://schemas.microsoft.com/office/drawing/2014/main" id="{EFF309A9-A31C-8ECB-1F3C-6FF5B0DC271F}"/>
              </a:ext>
            </a:extLst>
          </p:cNvPr>
          <p:cNvSpPr txBox="1"/>
          <p:nvPr/>
        </p:nvSpPr>
        <p:spPr>
          <a:xfrm>
            <a:off x="1048424" y="5508867"/>
            <a:ext cx="2791683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Возможные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dirty="0" smtClean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этапы </a:t>
            </a:r>
            <a:r>
              <a:rPr lang="ru-RU" sz="1400" dirty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использования </a:t>
            </a:r>
            <a:br>
              <a:rPr lang="ru-RU" sz="1400" dirty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</a:br>
            <a:r>
              <a:rPr lang="ru-RU" sz="1400" dirty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методики оценивания решений с учетом социальной значимости (этапы) </a:t>
            </a:r>
            <a:endParaRPr sz="1400" dirty="0">
              <a:solidFill>
                <a:srgbClr val="424242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Arial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5B43133-7661-A1E9-B5F0-2FA680527B62}"/>
              </a:ext>
            </a:extLst>
          </p:cNvPr>
          <p:cNvCxnSpPr/>
          <p:nvPr/>
        </p:nvCxnSpPr>
        <p:spPr>
          <a:xfrm>
            <a:off x="1048424" y="5508867"/>
            <a:ext cx="2804512" cy="0"/>
          </a:xfrm>
          <a:prstGeom prst="line">
            <a:avLst/>
          </a:prstGeom>
          <a:ln w="12700">
            <a:solidFill>
              <a:srgbClr val="1F8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D78EA210-B2D4-7D15-9A71-B2A3096F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2"/>
          <a:stretch/>
        </p:blipFill>
        <p:spPr>
          <a:xfrm rot="5400000">
            <a:off x="9748876" y="4416018"/>
            <a:ext cx="3009445" cy="1874524"/>
          </a:xfrm>
          <a:prstGeom prst="rect">
            <a:avLst/>
          </a:prstGeom>
        </p:spPr>
      </p:pic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5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F9CCD1-4436-0F25-5D10-697912186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" name="Google Shape;293;g17816757bb2_9_0">
            <a:extLst>
              <a:ext uri="{FF2B5EF4-FFF2-40B4-BE49-F238E27FC236}">
                <a16:creationId xmlns:a16="http://schemas.microsoft.com/office/drawing/2014/main" id="{8CE82B03-4DB0-7D87-C989-932720BB2E5C}"/>
              </a:ext>
            </a:extLst>
          </p:cNvPr>
          <p:cNvSpPr txBox="1"/>
          <p:nvPr/>
        </p:nvSpPr>
        <p:spPr>
          <a:xfrm>
            <a:off x="972042" y="1277197"/>
            <a:ext cx="2544417" cy="173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Алгоритм использования </a:t>
            </a:r>
            <a:r>
              <a:rPr lang="ru-RU" sz="2200" b="0" i="0" u="none" strike="noStrike" cap="none" dirty="0">
                <a:solidFill>
                  <a:srgbClr val="333E48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2200" b="0" i="0" u="none" strike="noStrike" cap="none" dirty="0">
                <a:solidFill>
                  <a:srgbClr val="333E4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0" i="0" u="none" strike="noStrike" cap="none" dirty="0">
                <a:solidFill>
                  <a:srgbClr val="333E48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методики </a:t>
            </a:r>
            <a:r>
              <a:rPr lang="ru-RU" sz="1600" b="0" i="0" u="none" strike="noStrike" cap="none" dirty="0">
                <a:solidFill>
                  <a:srgbClr val="424242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оценивания решений с учетом социальной значимости (бизнес-процесс) </a:t>
            </a:r>
            <a:endParaRPr sz="800" b="0" i="0" u="none" strike="noStrike" cap="none" dirty="0">
              <a:solidFill>
                <a:srgbClr val="000000"/>
              </a:solidFill>
              <a:latin typeface="SB Sans Display" panose="020B0503040504020204" pitchFamily="34" charset="0"/>
              <a:ea typeface="Arial"/>
              <a:cs typeface="SB Sans Display" panose="020B0503040504020204" pitchFamily="34" charset="0"/>
              <a:sym typeface="Arial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C9AEB2B-1560-A1BA-E480-D63D95EEF21B}"/>
              </a:ext>
            </a:extLst>
          </p:cNvPr>
          <p:cNvSpPr/>
          <p:nvPr/>
        </p:nvSpPr>
        <p:spPr>
          <a:xfrm>
            <a:off x="4150582" y="345434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Определение типа решения на основе классификационных критериев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DE69F9F-9752-7D6F-21CB-B2ED4B8D2B08}"/>
              </a:ext>
            </a:extLst>
          </p:cNvPr>
          <p:cNvSpPr/>
          <p:nvPr/>
        </p:nvSpPr>
        <p:spPr>
          <a:xfrm>
            <a:off x="4150582" y="1159226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Arial"/>
              </a:rPr>
              <a:t>Настройка рамки критериев под тип решения с учетом источника и бюджета</a:t>
            </a:r>
            <a:endParaRPr lang="ru-RU" sz="11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7D19F79-C2B4-6721-CEED-E97A7C269C61}"/>
              </a:ext>
            </a:extLst>
          </p:cNvPr>
          <p:cNvSpPr/>
          <p:nvPr/>
        </p:nvSpPr>
        <p:spPr>
          <a:xfrm>
            <a:off x="4150582" y="1973018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Анализ стратегического соответствия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FEB7C2E-0C78-E9A4-D25E-E07C93BBAEE0}"/>
              </a:ext>
            </a:extLst>
          </p:cNvPr>
          <p:cNvSpPr/>
          <p:nvPr/>
        </p:nvSpPr>
        <p:spPr>
          <a:xfrm>
            <a:off x="4150582" y="2786810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потенциального социального воздействия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5AA8CF70-A5D0-D5C1-1B86-CE96301D96FB}"/>
              </a:ext>
            </a:extLst>
          </p:cNvPr>
          <p:cNvSpPr/>
          <p:nvPr/>
        </p:nvSpPr>
        <p:spPr>
          <a:xfrm>
            <a:off x="4150582" y="3600602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</a:t>
            </a:r>
            <a:r>
              <a:rPr lang="ru-RU" sz="110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потенциала организации</a:t>
            </a:r>
            <a:endParaRPr lang="en-US" sz="11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B1698BD1-C8A8-8B55-E839-9D2588BEE688}"/>
              </a:ext>
            </a:extLst>
          </p:cNvPr>
          <p:cNvSpPr/>
          <p:nvPr/>
        </p:nvSpPr>
        <p:spPr>
          <a:xfrm>
            <a:off x="4150582" y="4414394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Анализ вклада и добавочной ценности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677974C-AAF6-2DAE-9ADC-EC62EAEA9973}"/>
              </a:ext>
            </a:extLst>
          </p:cNvPr>
          <p:cNvSpPr/>
          <p:nvPr/>
        </p:nvSpPr>
        <p:spPr>
          <a:xfrm>
            <a:off x="4150582" y="5228186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потенциального социального воздействия с учетом уровня доказательности</a:t>
            </a:r>
            <a:r>
              <a:rPr lang="en-US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и рисков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86AEE03-CFAB-0C5B-8D96-0DAA4286A12F}"/>
              </a:ext>
            </a:extLst>
          </p:cNvPr>
          <p:cNvSpPr/>
          <p:nvPr/>
        </p:nvSpPr>
        <p:spPr>
          <a:xfrm>
            <a:off x="4150582" y="6041975"/>
            <a:ext cx="3108959" cy="535020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Оценка решения с учетом его социальной значимости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0D54541-BBBA-6BE3-FE38-019FB19A30BC}"/>
              </a:ext>
            </a:extLst>
          </p:cNvPr>
          <p:cNvSpPr/>
          <p:nvPr/>
        </p:nvSpPr>
        <p:spPr>
          <a:xfrm>
            <a:off x="7839986" y="345434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Установлен тип решения, </a:t>
            </a:r>
            <a:r>
              <a:rPr lang="ru-RU" sz="1000" b="0" i="0" u="none" strike="noStrike" cap="none" dirty="0">
                <a:solidFill>
                  <a:schemeClr val="tx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ключевые социальные результаты, благополучатели </a:t>
            </a:r>
            <a:r>
              <a:rPr lang="en-US" sz="1000" dirty="0">
                <a:solidFill>
                  <a:schemeClr val="tx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/</a:t>
            </a:r>
            <a:r>
              <a:rPr lang="ru-RU" sz="1000" dirty="0">
                <a:solidFill>
                  <a:schemeClr val="tx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стейкхолдеры</a:t>
            </a:r>
            <a:endParaRPr lang="ru-RU" sz="1000" b="0" i="0" u="none" strike="noStrike" cap="none" dirty="0">
              <a:solidFill>
                <a:schemeClr val="tx1"/>
              </a:solidFill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4476152-9C0D-F1F3-5B09-7EBD9C8E0458}"/>
              </a:ext>
            </a:extLst>
          </p:cNvPr>
          <p:cNvSpPr/>
          <p:nvPr/>
        </p:nvSpPr>
        <p:spPr>
          <a:xfrm>
            <a:off x="7839986" y="1159226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tx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Выбраны критерии, релевантные для данного типа решения, установлены минимальные значения критериев и минимальные требования к доказательной базе 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C058A69-B87F-6497-3ED9-93E0B41EAF29}"/>
              </a:ext>
            </a:extLst>
          </p:cNvPr>
          <p:cNvSpPr/>
          <p:nvPr/>
        </p:nvSpPr>
        <p:spPr>
          <a:xfrm>
            <a:off x="7839986" y="1973018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Вынесено суждение о стратегическом соответствии проекта внутренней среде </a:t>
            </a:r>
            <a:r>
              <a:rPr lang="ru-RU" sz="1000" b="0" i="0" u="none" strike="noStrike" cap="none" dirty="0" smtClean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потенциальных доноров и стейкхолдеров, 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а также блокирующих рисках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96ADC814-ED35-BFFF-88CA-F2FE1D1A3105}"/>
              </a:ext>
            </a:extLst>
          </p:cNvPr>
          <p:cNvSpPr/>
          <p:nvPr/>
        </p:nvSpPr>
        <p:spPr>
          <a:xfrm>
            <a:off x="7839986" y="2786810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Вынесено суждение о потенциальном социальном воздействии решения с учетом величины проблемы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BD32BD7-2374-9A1B-D34D-A28328B99B1F}"/>
              </a:ext>
            </a:extLst>
          </p:cNvPr>
          <p:cNvSpPr/>
          <p:nvPr/>
        </p:nvSpPr>
        <p:spPr>
          <a:xfrm>
            <a:off x="7839986" y="3600602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Вынесено суждение о потенциале организации-заявителя, оценена значимость поддержки для развития НКО 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19AF9FF7-1426-EA19-F966-3A3B499A03FD}"/>
              </a:ext>
            </a:extLst>
          </p:cNvPr>
          <p:cNvSpPr/>
          <p:nvPr/>
        </p:nvSpPr>
        <p:spPr>
          <a:xfrm>
            <a:off x="7839986" y="4414394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Вынесено суждение о необходимом денежном и неденежном вкладе и добавочной ценности </a:t>
            </a:r>
            <a:r>
              <a:rPr lang="ru-RU" sz="1000" b="0" i="0" u="none" strike="noStrike" cap="none" dirty="0" smtClean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дл</a:t>
            </a:r>
            <a:r>
              <a:rPr lang="ru-RU" sz="1000" dirty="0" smtClean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я потенциальных доноров и стейкхолдеров</a:t>
            </a:r>
            <a:endParaRPr lang="ru-RU" sz="1000" b="0" i="0" u="none" strike="noStrike" cap="none" dirty="0">
              <a:solidFill>
                <a:schemeClr val="dk1"/>
              </a:solidFill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B4D5AB28-A51C-77DA-0DC5-90C10D1D0B35}"/>
              </a:ext>
            </a:extLst>
          </p:cNvPr>
          <p:cNvSpPr/>
          <p:nvPr/>
        </p:nvSpPr>
        <p:spPr>
          <a:xfrm>
            <a:off x="7839986" y="5228186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Оценка потенциального социального воздействия скорректирована с учетом качества дизайна, уровня доказательности и рисков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036B7A3F-14DB-7C05-8652-5BFD8D71C44C}"/>
              </a:ext>
            </a:extLst>
          </p:cNvPr>
          <p:cNvSpPr/>
          <p:nvPr/>
        </p:nvSpPr>
        <p:spPr>
          <a:xfrm>
            <a:off x="7839986" y="6041975"/>
            <a:ext cx="4022196" cy="535020"/>
          </a:xfrm>
          <a:prstGeom prst="roundRect">
            <a:avLst/>
          </a:prstGeom>
          <a:noFill/>
          <a:ln>
            <a:solidFill>
              <a:srgbClr val="1F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Вынесено суждение о социальной значимости решения, характеристики социальной значимости прошли сравнение </a:t>
            </a:r>
            <a:endParaRPr lang="en-US" sz="1000" b="0" i="0" u="none" strike="noStrike" cap="none" dirty="0">
              <a:solidFill>
                <a:schemeClr val="dk1"/>
              </a:solidFill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с минимальными для данного типа решения</a:t>
            </a:r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14C8B682-CD40-2905-1040-E7A89AA99211}"/>
              </a:ext>
            </a:extLst>
          </p:cNvPr>
          <p:cNvSpPr/>
          <p:nvPr/>
        </p:nvSpPr>
        <p:spPr>
          <a:xfrm rot="5400000">
            <a:off x="7454347" y="530689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CCA7AE2D-1BAB-557E-4763-C23489B5AE75}"/>
              </a:ext>
            </a:extLst>
          </p:cNvPr>
          <p:cNvSpPr/>
          <p:nvPr/>
        </p:nvSpPr>
        <p:spPr>
          <a:xfrm rot="5400000">
            <a:off x="7454347" y="1344481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3FCCE6E9-D312-49F8-E63C-EFE7A7348843}"/>
              </a:ext>
            </a:extLst>
          </p:cNvPr>
          <p:cNvSpPr/>
          <p:nvPr/>
        </p:nvSpPr>
        <p:spPr>
          <a:xfrm rot="5400000">
            <a:off x="7454347" y="2158273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9C1543B3-4285-997A-204C-9F1C299FA49B}"/>
              </a:ext>
            </a:extLst>
          </p:cNvPr>
          <p:cNvSpPr/>
          <p:nvPr/>
        </p:nvSpPr>
        <p:spPr>
          <a:xfrm rot="5400000">
            <a:off x="7454347" y="2972065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2F689880-5361-836B-74AB-7139AFDBC715}"/>
              </a:ext>
            </a:extLst>
          </p:cNvPr>
          <p:cNvSpPr/>
          <p:nvPr/>
        </p:nvSpPr>
        <p:spPr>
          <a:xfrm rot="5400000">
            <a:off x="7454347" y="3785857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D90F6DB4-EDF2-708C-66B0-91BF7B7EDC80}"/>
              </a:ext>
            </a:extLst>
          </p:cNvPr>
          <p:cNvSpPr/>
          <p:nvPr/>
        </p:nvSpPr>
        <p:spPr>
          <a:xfrm rot="5400000">
            <a:off x="7454346" y="4599649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9ADEE292-5390-D5A3-28F9-DD3C8E52E96D}"/>
              </a:ext>
            </a:extLst>
          </p:cNvPr>
          <p:cNvSpPr/>
          <p:nvPr/>
        </p:nvSpPr>
        <p:spPr>
          <a:xfrm rot="5400000">
            <a:off x="7454346" y="5413441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BA1DDE7C-5AB3-1775-FDAC-A4C90F986F96}"/>
              </a:ext>
            </a:extLst>
          </p:cNvPr>
          <p:cNvSpPr/>
          <p:nvPr/>
        </p:nvSpPr>
        <p:spPr>
          <a:xfrm rot="5400000">
            <a:off x="7454346" y="6227230"/>
            <a:ext cx="190831" cy="164509"/>
          </a:xfrm>
          <a:prstGeom prst="triangle">
            <a:avLst/>
          </a:prstGeom>
          <a:solidFill>
            <a:srgbClr val="4AD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A68EF40-BF15-F22E-4576-D543062057DF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5705062" y="880454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BC1E1812-5F9E-A9F1-027F-017483747233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5705062" y="1694246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5FA5618C-ECBB-99C2-80EE-FC145C13A4C6}"/>
              </a:ext>
            </a:extLst>
          </p:cNvPr>
          <p:cNvCxnSpPr>
            <a:stCxn id="39" idx="2"/>
            <a:endCxn id="40" idx="0"/>
          </p:cNvCxnSpPr>
          <p:nvPr/>
        </p:nvCxnSpPr>
        <p:spPr>
          <a:xfrm>
            <a:off x="5705062" y="2508038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7F5C4D16-DA72-CD94-08AA-84B6EE21A2C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5705062" y="3321830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FD60CFC-8CAC-25AE-5FAC-BCB161F833BE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5705062" y="4135622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05E0FC9-DF50-2F7F-E123-C2AD39A50F79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>
            <a:off x="5705062" y="4949414"/>
            <a:ext cx="0" cy="27877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137126F2-9D53-AD05-E04F-E58FBB05572E}"/>
              </a:ext>
            </a:extLst>
          </p:cNvPr>
          <p:cNvCxnSpPr>
            <a:stCxn id="43" idx="2"/>
            <a:endCxn id="44" idx="0"/>
          </p:cNvCxnSpPr>
          <p:nvPr/>
        </p:nvCxnSpPr>
        <p:spPr>
          <a:xfrm>
            <a:off x="5705062" y="5763206"/>
            <a:ext cx="0" cy="27876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E852288-77A9-3B86-1484-22FA43F01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1"/>
          <a:stretch/>
        </p:blipFill>
        <p:spPr>
          <a:xfrm rot="5400000" flipV="1">
            <a:off x="-115976" y="3052623"/>
            <a:ext cx="3921353" cy="36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DA9DCE-C125-966A-A682-59F7BAC1C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8FE55-4476-1534-445C-8A1A2224F892}"/>
              </a:ext>
            </a:extLst>
          </p:cNvPr>
          <p:cNvSpPr txBox="1"/>
          <p:nvPr/>
        </p:nvSpPr>
        <p:spPr>
          <a:xfrm>
            <a:off x="972047" y="1585476"/>
            <a:ext cx="4355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sym typeface="Calibri"/>
              </a:rPr>
              <a:t>Подходы к классификации решений, оцениваемых           в рамках методики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95841-D0DD-0D24-FFA5-61C1FE1ECAD2}"/>
              </a:ext>
            </a:extLst>
          </p:cNvPr>
          <p:cNvSpPr txBox="1"/>
          <p:nvPr/>
        </p:nvSpPr>
        <p:spPr>
          <a:xfrm>
            <a:off x="7323114" y="641521"/>
            <a:ext cx="466269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По типу решения/уровню воздействия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 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Накопление новых знаний </a:t>
            </a:r>
            <a:r>
              <a:rPr lang="ru-RU" sz="1400" i="1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(пока не б.использоваться)</a:t>
            </a:r>
            <a:r>
              <a:rPr lang="ru-RU" sz="1400" b="0" i="1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решения, направленные на разработку нового продукта или внесению  существенных корректив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решения, направленные на демонстрацию эффективности и  масштабирование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инфраструктура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решения по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адвокации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 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</a:br>
            <a:r>
              <a:rPr lang="ru-RU" sz="1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(</a:t>
            </a:r>
            <a:r>
              <a:rPr lang="ru-RU" sz="10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защите интересов социальной группы, продвижению общественных интересов в органах власти)</a:t>
            </a:r>
            <a:endParaRPr lang="ru-RU" sz="1000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Calibri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843F"/>
              </a:buClr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системные решения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F8B73-FD13-6907-74F8-C191ABF9CB4E}"/>
              </a:ext>
            </a:extLst>
          </p:cNvPr>
          <p:cNvSpPr txBox="1"/>
          <p:nvPr/>
        </p:nvSpPr>
        <p:spPr>
          <a:xfrm>
            <a:off x="7341043" y="4027496"/>
            <a:ext cx="4084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По источнику возникновения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4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решения внешних организаций, внутренние </a:t>
            </a:r>
            <a:r>
              <a:rPr lang="ru-RU" sz="14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заявки, </a:t>
            </a:r>
            <a:r>
              <a:rPr lang="ru-RU" sz="14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заявки других </a:t>
            </a:r>
            <a:r>
              <a:rPr lang="ru-RU" sz="1400" dirty="0" smtClean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подразделений, </a:t>
            </a:r>
            <a:r>
              <a:rPr lang="ru-RU" sz="1400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уже действующие проекты, проходящие повторную оценку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240D7-51E8-0CD3-AA4F-B4367701E275}"/>
              </a:ext>
            </a:extLst>
          </p:cNvPr>
          <p:cNvSpPr txBox="1"/>
          <p:nvPr/>
        </p:nvSpPr>
        <p:spPr>
          <a:xfrm>
            <a:off x="7341043" y="5667494"/>
            <a:ext cx="2518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rPr>
              <a:t>По размеру бюджета</a:t>
            </a:r>
            <a:endParaRPr lang="ru-RU" sz="1600" b="1" dirty="0">
              <a:solidFill>
                <a:schemeClr val="dk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B806CCE-BB7B-044B-E5DA-9C7C2C7B6DE2}"/>
              </a:ext>
            </a:extLst>
          </p:cNvPr>
          <p:cNvSpPr/>
          <p:nvPr/>
        </p:nvSpPr>
        <p:spPr>
          <a:xfrm>
            <a:off x="6517572" y="948208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6FEEAD-C0B8-B877-5736-C126C5F4C7C8}"/>
              </a:ext>
            </a:extLst>
          </p:cNvPr>
          <p:cNvSpPr/>
          <p:nvPr/>
        </p:nvSpPr>
        <p:spPr>
          <a:xfrm>
            <a:off x="6460551" y="892533"/>
            <a:ext cx="637268" cy="637268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1229CF3-659B-0401-7095-48DAA317409E}"/>
              </a:ext>
            </a:extLst>
          </p:cNvPr>
          <p:cNvSpPr/>
          <p:nvPr/>
        </p:nvSpPr>
        <p:spPr>
          <a:xfrm>
            <a:off x="6463556" y="4143054"/>
            <a:ext cx="637268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04B9A97-D560-4E98-27DB-A3E5F71E9E67}"/>
              </a:ext>
            </a:extLst>
          </p:cNvPr>
          <p:cNvSpPr/>
          <p:nvPr/>
        </p:nvSpPr>
        <p:spPr>
          <a:xfrm>
            <a:off x="6517572" y="4090350"/>
            <a:ext cx="637268" cy="637268"/>
          </a:xfrm>
          <a:prstGeom prst="roundRect">
            <a:avLst/>
          </a:prstGeom>
          <a:noFill/>
          <a:ln w="25400">
            <a:solidFill>
              <a:srgbClr val="174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A7F8C6-28F1-A8E9-648C-F96E3A7576BA}"/>
              </a:ext>
            </a:extLst>
          </p:cNvPr>
          <p:cNvSpPr/>
          <p:nvPr/>
        </p:nvSpPr>
        <p:spPr>
          <a:xfrm>
            <a:off x="6517572" y="5591158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9BDDD"/>
              </a:gs>
              <a:gs pos="100000">
                <a:srgbClr val="DDB2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CB79FBE-7326-BD7F-BFD9-E4367A52489D}"/>
              </a:ext>
            </a:extLst>
          </p:cNvPr>
          <p:cNvSpPr/>
          <p:nvPr/>
        </p:nvSpPr>
        <p:spPr>
          <a:xfrm>
            <a:off x="6460551" y="5535483"/>
            <a:ext cx="637268" cy="637268"/>
          </a:xfrm>
          <a:prstGeom prst="roundRect">
            <a:avLst/>
          </a:prstGeom>
          <a:noFill/>
          <a:ln w="25400">
            <a:solidFill>
              <a:srgbClr val="985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BF2484-0140-8EE8-AE49-473BB69EC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031" b="5145"/>
          <a:stretch/>
        </p:blipFill>
        <p:spPr>
          <a:xfrm>
            <a:off x="-1" y="3127946"/>
            <a:ext cx="6377715" cy="37380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8F7714-8956-1826-B267-94A24DAE05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28140" r="211"/>
          <a:stretch/>
        </p:blipFill>
        <p:spPr>
          <a:xfrm rot="10800000">
            <a:off x="9183756" y="5546031"/>
            <a:ext cx="3008242" cy="13199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665DAC-CEC3-86C9-7C4D-C38B7BABCE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52" y="5711008"/>
            <a:ext cx="395593" cy="3955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D9E18B-DA54-B718-8BDE-9E674518A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68" y="4214631"/>
            <a:ext cx="452784" cy="4527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745BCF-9F71-D0E6-3E57-B8E8E22B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2" y="988547"/>
            <a:ext cx="524786" cy="524786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6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g17181b50972_0_26">
            <a:extLst>
              <a:ext uri="{FF2B5EF4-FFF2-40B4-BE49-F238E27FC236}">
                <a16:creationId xmlns:a16="http://schemas.microsoft.com/office/drawing/2014/main" id="{5B414BDC-6175-0051-5D42-97306DD30F3F}"/>
              </a:ext>
            </a:extLst>
          </p:cNvPr>
          <p:cNvSpPr/>
          <p:nvPr/>
        </p:nvSpPr>
        <p:spPr>
          <a:xfrm>
            <a:off x="992110" y="1408683"/>
            <a:ext cx="4486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Система оценивания</a:t>
            </a:r>
            <a:endParaRPr sz="2400" b="1" dirty="0">
              <a:solidFill>
                <a:srgbClr val="1D6B49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72ECB-84D7-BB9C-BF2F-112B875BB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27043-9989-E253-5771-BBD5AC5BAEAA}"/>
              </a:ext>
            </a:extLst>
          </p:cNvPr>
          <p:cNvSpPr txBox="1"/>
          <p:nvPr/>
        </p:nvSpPr>
        <p:spPr>
          <a:xfrm>
            <a:off x="1461237" y="2178799"/>
            <a:ext cx="22440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чек-листы примеры </a:t>
            </a:r>
            <a:endParaRPr lang="en-US" sz="1600" b="0" i="0" u="none" strike="noStrike" cap="none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>
              <a:spcAft>
                <a:spcPts val="3000"/>
              </a:spcAft>
            </a:pP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э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кспертные оценки</a:t>
            </a:r>
            <a:endParaRPr lang="en-US" sz="1600" b="0" i="0" u="none" strike="noStrike" cap="none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>
              <a:spcAft>
                <a:spcPts val="3000"/>
              </a:spcAft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исследования 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83BDD-0025-7BFE-C20B-D83905D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 r="-210"/>
          <a:stretch/>
        </p:blipFill>
        <p:spPr>
          <a:xfrm flipH="1" flipV="1">
            <a:off x="-15902" y="3755384"/>
            <a:ext cx="5367130" cy="3102616"/>
          </a:xfrm>
          <a:prstGeom prst="rect">
            <a:avLst/>
          </a:prstGeom>
        </p:spPr>
      </p:pic>
      <p:sp>
        <p:nvSpPr>
          <p:cNvPr id="7" name="Google Shape;312;g172e5093ac1_1_1">
            <a:extLst>
              <a:ext uri="{FF2B5EF4-FFF2-40B4-BE49-F238E27FC236}">
                <a16:creationId xmlns:a16="http://schemas.microsoft.com/office/drawing/2014/main" id="{77AC6FCC-3C18-27DE-FC4F-D069F6960633}"/>
              </a:ext>
            </a:extLst>
          </p:cNvPr>
          <p:cNvSpPr txBox="1"/>
          <p:nvPr/>
        </p:nvSpPr>
        <p:spPr>
          <a:xfrm>
            <a:off x="6096000" y="1408683"/>
            <a:ext cx="5743492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Система оценивания 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включает в себя описательные         и числовые критерии, в определении значений которых принимают участие сотрудники и руководителями проектов, а также внешние эксперты.</a:t>
            </a:r>
            <a:endParaRPr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Значения </a:t>
            </a: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описательных критериев 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выбираются из заранее сформированных списков (библиотек) или заполняются в свободной форме.</a:t>
            </a:r>
            <a:endParaRPr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Пример: </a:t>
            </a:r>
            <a:endParaRPr sz="1600" b="1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Критерий: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 Тип благополучателя</a:t>
            </a:r>
            <a:endParaRPr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Описание критерия: 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Критерий содержит информацию о группе или группах благополучателей, для которых будет достигнут социальный результат.</a:t>
            </a:r>
            <a:endParaRPr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Варианты выбора: 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дети без ОВЗ, дети с ОВЗ, взрослые  без ОВЗ, взрослые с ОВЗ.</a:t>
            </a:r>
            <a:endParaRPr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7DECD5-03AE-B27D-1E6A-5BEBD8B3E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6589" y="-702402"/>
            <a:ext cx="1065475" cy="24657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1CBACB-5510-5337-9BD2-5813654B7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7" y="2135039"/>
            <a:ext cx="365760" cy="365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9E3D30-1BCA-3E17-5CEF-032D81D4D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9" y="2792699"/>
            <a:ext cx="372637" cy="3726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C92BF2-08A0-98E4-8ED0-39B9031A8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2" y="3429000"/>
            <a:ext cx="372637" cy="372637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4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g17181b50972_0_26">
            <a:extLst>
              <a:ext uri="{FF2B5EF4-FFF2-40B4-BE49-F238E27FC236}">
                <a16:creationId xmlns:a16="http://schemas.microsoft.com/office/drawing/2014/main" id="{4A6CD9F3-8315-BCAA-390A-15C96B70E33C}"/>
              </a:ext>
            </a:extLst>
          </p:cNvPr>
          <p:cNvSpPr/>
          <p:nvPr/>
        </p:nvSpPr>
        <p:spPr>
          <a:xfrm>
            <a:off x="992110" y="1408683"/>
            <a:ext cx="4486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Система оценивания</a:t>
            </a:r>
            <a:endParaRPr sz="2400" b="1" dirty="0">
              <a:solidFill>
                <a:srgbClr val="1D6B49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ED4A02-FFCA-7656-72C9-AB16E1F23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5F0B6-BF33-1700-2188-447D1F23D7A9}"/>
              </a:ext>
            </a:extLst>
          </p:cNvPr>
          <p:cNvSpPr txBox="1"/>
          <p:nvPr/>
        </p:nvSpPr>
        <p:spPr>
          <a:xfrm>
            <a:off x="1461237" y="2178799"/>
            <a:ext cx="22440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чек-листы примеры </a:t>
            </a:r>
            <a:endParaRPr lang="en-US" sz="1600" b="0" i="0" u="none" strike="noStrike" cap="none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>
              <a:spcAft>
                <a:spcPts val="3000"/>
              </a:spcAft>
            </a:pPr>
            <a:r>
              <a:rPr lang="ru-RU" sz="16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э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кспертные оценки</a:t>
            </a:r>
            <a:endParaRPr lang="en-US" sz="1600" b="0" i="0" u="none" strike="noStrike" cap="none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>
              <a:spcAft>
                <a:spcPts val="3000"/>
              </a:spcAft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исследования </a:t>
            </a:r>
            <a:endParaRPr lang="ru-RU" sz="16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D6159-3560-CC1A-8080-0164362F4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 r="-210"/>
          <a:stretch/>
        </p:blipFill>
        <p:spPr>
          <a:xfrm flipH="1" flipV="1">
            <a:off x="-15902" y="3755384"/>
            <a:ext cx="5367130" cy="3102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C14AD-E571-2FDD-BD89-1C58AECB5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7" y="2135039"/>
            <a:ext cx="365760" cy="365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08D528-334B-9CE9-171E-58EF78FAD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9" y="2792699"/>
            <a:ext cx="372637" cy="372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409017-F50E-8BB9-5FC7-11A6A43AF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2" y="3429000"/>
            <a:ext cx="372637" cy="372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3B49A-E9E5-F1E7-D455-A49C57510CD5}"/>
              </a:ext>
            </a:extLst>
          </p:cNvPr>
          <p:cNvSpPr txBox="1"/>
          <p:nvPr/>
        </p:nvSpPr>
        <p:spPr>
          <a:xfrm>
            <a:off x="6096000" y="494293"/>
            <a:ext cx="57626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Значения </a:t>
            </a: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числовых критериев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 формируются в соответствии с чек-листами.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Пример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Критерий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: Решение соответствует стратегии </a:t>
            </a: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донора.</a:t>
            </a:r>
            <a:endParaRPr lang="ru-RU"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Оценочный вопрос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: Насколько рассматриваемый проект соответствует стратегии </a:t>
            </a: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донора?</a:t>
            </a:r>
            <a:endParaRPr lang="ru-RU"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Чек-лист и оценки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: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9A44FF8E-5F44-D1B3-D5FF-F42170B7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60413"/>
              </p:ext>
            </p:extLst>
          </p:nvPr>
        </p:nvGraphicFramePr>
        <p:xfrm>
          <a:off x="6222338" y="2710448"/>
          <a:ext cx="5636286" cy="2100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812">
                  <a:extLst>
                    <a:ext uri="{9D8B030D-6E8A-4147-A177-3AD203B41FA5}">
                      <a16:colId xmlns:a16="http://schemas.microsoft.com/office/drawing/2014/main" val="1692017256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25036820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222910349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68748185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191220963"/>
                    </a:ext>
                  </a:extLst>
                </a:gridCol>
                <a:gridCol w="723899">
                  <a:extLst>
                    <a:ext uri="{9D8B030D-6E8A-4147-A177-3AD203B41FA5}">
                      <a16:colId xmlns:a16="http://schemas.microsoft.com/office/drawing/2014/main" val="943383263"/>
                    </a:ext>
                  </a:extLst>
                </a:gridCol>
              </a:tblGrid>
              <a:tr h="31752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SB Sans Display Semibold" panose="020B0703040504020204" pitchFamily="34" charset="0"/>
                        <a:cs typeface="SB Sans Display Semibold" panose="020B070304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SB Sans Display Semibold" panose="020B0703040504020204" pitchFamily="34" charset="0"/>
                        <a:cs typeface="SB Sans Display Semibold" panose="020B0703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SB Sans Display Semibold" panose="020B0703040504020204" pitchFamily="34" charset="0"/>
                          <a:cs typeface="SB Sans Display Semibold" panose="020B0703040504020204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SB Sans Display Semibold" panose="020B0703040504020204" pitchFamily="34" charset="0"/>
                          <a:cs typeface="SB Sans Display Semibold" panose="020B0703040504020204" pitchFamily="34" charset="0"/>
                        </a:rPr>
                        <a:t>Частично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SB Sans Display Semibold" panose="020B0703040504020204" pitchFamily="34" charset="0"/>
                          <a:cs typeface="SB Sans Display Semibold" panose="020B0703040504020204" pitchFamily="34" charset="0"/>
                        </a:rPr>
                        <a:t>Полностью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SB Sans Display Semibold" panose="020B0703040504020204" pitchFamily="34" charset="0"/>
                          <a:cs typeface="SB Sans Display Semibold" panose="020B0703040504020204" pitchFamily="34" charset="0"/>
                        </a:rPr>
                        <a:t>Оценка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4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48218"/>
                  </a:ext>
                </a:extLst>
              </a:tr>
              <a:tr h="5089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1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Решение соответствует программному портфелю </a:t>
                      </a:r>
                      <a:r>
                        <a:rPr lang="ru-RU" sz="1100" dirty="0" smtClean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донора?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1-5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6-10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329761"/>
                  </a:ext>
                </a:extLst>
              </a:tr>
              <a:tr h="5089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2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Решение соответствует банку результатов </a:t>
                      </a:r>
                      <a:r>
                        <a:rPr lang="ru-RU" sz="1100" dirty="0" smtClean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донора?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1-5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6-10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14949"/>
                  </a:ext>
                </a:extLst>
              </a:tr>
              <a:tr h="5089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3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Решение соответствует теории изменения </a:t>
                      </a:r>
                      <a:r>
                        <a:rPr lang="ru-RU" sz="1100" dirty="0" smtClean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донора?</a:t>
                      </a:r>
                      <a:endParaRPr lang="ru-RU" sz="1100" dirty="0"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1-5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6-10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н/д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8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21134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73B2965-630A-AC21-49C3-90916EED1E4B}"/>
              </a:ext>
            </a:extLst>
          </p:cNvPr>
          <p:cNvSpPr txBox="1"/>
          <p:nvPr/>
        </p:nvSpPr>
        <p:spPr>
          <a:xfrm>
            <a:off x="6162676" y="5327705"/>
            <a:ext cx="6029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На основе значений числовых критериев формируются </a:t>
            </a: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обобщенные показатели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, которые попадают в </a:t>
            </a:r>
            <a:r>
              <a:rPr lang="ru-RU" sz="16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паспорт решения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. Паспорт решения также содержит минимально допустимые значения обобщенных показателей для каждого типа проекта. 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g17181b50972_0_26">
            <a:extLst>
              <a:ext uri="{FF2B5EF4-FFF2-40B4-BE49-F238E27FC236}">
                <a16:creationId xmlns:a16="http://schemas.microsoft.com/office/drawing/2014/main" id="{2690882C-E2EE-3883-89DB-0201D147E8CD}"/>
              </a:ext>
            </a:extLst>
          </p:cNvPr>
          <p:cNvSpPr/>
          <p:nvPr/>
        </p:nvSpPr>
        <p:spPr>
          <a:xfrm>
            <a:off x="973892" y="1532975"/>
            <a:ext cx="7274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Бизнес вкладывается в социальные проекты</a:t>
            </a:r>
            <a:endParaRPr lang="ru-RU" sz="2400" b="1" dirty="0">
              <a:solidFill>
                <a:srgbClr val="1D6B49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93F51-F9FA-64D6-1945-78A61EB84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4051B-0664-D034-D7EC-A7E54A3C9062}"/>
              </a:ext>
            </a:extLst>
          </p:cNvPr>
          <p:cNvSpPr txBox="1"/>
          <p:nvPr/>
        </p:nvSpPr>
        <p:spPr>
          <a:xfrm>
            <a:off x="1787337" y="2506886"/>
            <a:ext cx="25903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/>
              <a:t>Внутренние социальные проекты, социально-значимая деятельность</a:t>
            </a:r>
            <a:endParaRPr lang="ru-RU" sz="1200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AD8B1-E38B-C237-22A7-15777AEE93B9}"/>
              </a:ext>
            </a:extLst>
          </p:cNvPr>
          <p:cNvSpPr txBox="1"/>
          <p:nvPr/>
        </p:nvSpPr>
        <p:spPr>
          <a:xfrm>
            <a:off x="8832359" y="2506886"/>
            <a:ext cx="288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сотрудников: волонтерство, </a:t>
            </a:r>
            <a:b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pro-bono</a:t>
            </a:r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благотворительность </a:t>
            </a:r>
          </a:p>
          <a:p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FA132-9E9B-70AA-17E1-AB59DC4A4F6C}"/>
              </a:ext>
            </a:extLst>
          </p:cNvPr>
          <p:cNvSpPr txBox="1"/>
          <p:nvPr/>
        </p:nvSpPr>
        <p:spPr>
          <a:xfrm>
            <a:off x="5349528" y="2527173"/>
            <a:ext cx="2265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Благотворительная поддержка внешних социальных </a:t>
            </a:r>
            <a:r>
              <a:rPr lang="ru-RU" dirty="0" smtClean="0"/>
              <a:t>проектов</a:t>
            </a:r>
            <a:endParaRPr lang="ru-RU" sz="11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54A1A7-C868-AC12-5F3A-B5B11154D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193"/>
            <a:ext cx="798428" cy="1847714"/>
          </a:xfrm>
          <a:prstGeom prst="rect">
            <a:avLst/>
          </a:prstGeom>
        </p:spPr>
      </p:pic>
      <p:sp>
        <p:nvSpPr>
          <p:cNvPr id="25" name="Прямоугольник: скругленные углы 10">
            <a:extLst>
              <a:ext uri="{FF2B5EF4-FFF2-40B4-BE49-F238E27FC236}">
                <a16:creationId xmlns:a16="http://schemas.microsoft.com/office/drawing/2014/main" id="{DBC498FC-C66B-451B-6021-94C7638B495D}"/>
              </a:ext>
            </a:extLst>
          </p:cNvPr>
          <p:cNvSpPr/>
          <p:nvPr/>
        </p:nvSpPr>
        <p:spPr>
          <a:xfrm>
            <a:off x="1162514" y="2582848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1">
            <a:extLst>
              <a:ext uri="{FF2B5EF4-FFF2-40B4-BE49-F238E27FC236}">
                <a16:creationId xmlns:a16="http://schemas.microsoft.com/office/drawing/2014/main" id="{C30E9641-5FC3-8C0E-AA7E-C88D532F0DE6}"/>
              </a:ext>
            </a:extLst>
          </p:cNvPr>
          <p:cNvSpPr/>
          <p:nvPr/>
        </p:nvSpPr>
        <p:spPr>
          <a:xfrm>
            <a:off x="1105493" y="2527173"/>
            <a:ext cx="637268" cy="637268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3">
            <a:extLst>
              <a:ext uri="{FF2B5EF4-FFF2-40B4-BE49-F238E27FC236}">
                <a16:creationId xmlns:a16="http://schemas.microsoft.com/office/drawing/2014/main" id="{AF0295ED-CC15-70A6-698F-0261A6D19ADE}"/>
              </a:ext>
            </a:extLst>
          </p:cNvPr>
          <p:cNvSpPr/>
          <p:nvPr/>
        </p:nvSpPr>
        <p:spPr>
          <a:xfrm>
            <a:off x="4707396" y="2642752"/>
            <a:ext cx="637268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4">
            <a:extLst>
              <a:ext uri="{FF2B5EF4-FFF2-40B4-BE49-F238E27FC236}">
                <a16:creationId xmlns:a16="http://schemas.microsoft.com/office/drawing/2014/main" id="{D6DB87AB-33C8-880B-8B31-C0B5E2E68637}"/>
              </a:ext>
            </a:extLst>
          </p:cNvPr>
          <p:cNvSpPr/>
          <p:nvPr/>
        </p:nvSpPr>
        <p:spPr>
          <a:xfrm>
            <a:off x="4761412" y="2590048"/>
            <a:ext cx="637268" cy="637268"/>
          </a:xfrm>
          <a:prstGeom prst="roundRect">
            <a:avLst/>
          </a:prstGeom>
          <a:noFill/>
          <a:ln w="25400">
            <a:solidFill>
              <a:srgbClr val="174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19">
            <a:extLst>
              <a:ext uri="{FF2B5EF4-FFF2-40B4-BE49-F238E27FC236}">
                <a16:creationId xmlns:a16="http://schemas.microsoft.com/office/drawing/2014/main" id="{5511434C-14FD-0584-4802-47A7B65AC557}"/>
              </a:ext>
            </a:extLst>
          </p:cNvPr>
          <p:cNvSpPr/>
          <p:nvPr/>
        </p:nvSpPr>
        <p:spPr>
          <a:xfrm>
            <a:off x="8266991" y="2624576"/>
            <a:ext cx="587286" cy="644303"/>
          </a:xfrm>
          <a:prstGeom prst="roundRect">
            <a:avLst/>
          </a:prstGeom>
          <a:gradFill flip="none" rotWithShape="1">
            <a:gsLst>
              <a:gs pos="0">
                <a:srgbClr val="FAB682"/>
              </a:gs>
              <a:gs pos="100000">
                <a:srgbClr val="FEE7B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41E02C70-6029-93A6-B013-682D320FCE98}"/>
              </a:ext>
            </a:extLst>
          </p:cNvPr>
          <p:cNvSpPr/>
          <p:nvPr/>
        </p:nvSpPr>
        <p:spPr>
          <a:xfrm>
            <a:off x="8215703" y="2581204"/>
            <a:ext cx="587286" cy="644303"/>
          </a:xfrm>
          <a:prstGeom prst="roundRect">
            <a:avLst/>
          </a:prstGeom>
          <a:noFill/>
          <a:ln w="25400">
            <a:solidFill>
              <a:srgbClr val="BF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2110" y="6375576"/>
            <a:ext cx="9635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https://rg.ru/2023/01/24/rossijskij-biznes-stal-bolshe-vkladyvatsia-v-socialnye-proekty.html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4051B-0664-D034-D7EC-A7E54A3C9062}"/>
              </a:ext>
            </a:extLst>
          </p:cNvPr>
          <p:cNvSpPr txBox="1"/>
          <p:nvPr/>
        </p:nvSpPr>
        <p:spPr>
          <a:xfrm>
            <a:off x="973892" y="4341502"/>
            <a:ext cx="7524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pPr marL="0"/>
            <a:r>
              <a:rPr lang="ru-RU" sz="2400" b="1" dirty="0" smtClean="0">
                <a:solidFill>
                  <a:srgbClr val="C00000"/>
                </a:solidFill>
              </a:rPr>
              <a:t>Важно иметь инструмент оценки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2110" y="4769153"/>
            <a:ext cx="1032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Насколько социальный проект важен для решения социальной проблемы?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Решает ли он ту проблему, о которой заявляет?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Проект нацелен на причины проблемы или ее следствия?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Насколько хорошо проработана реализация проекта? Подходит ли она для решения проблемы?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Поддерживать ли этот проект? Как выбрать, какой </a:t>
            </a: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из проектов 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поддерживать?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943104-CB2B-5035-1873-0E5378552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98" y="-526"/>
            <a:ext cx="3566167" cy="1874524"/>
          </a:xfrm>
          <a:prstGeom prst="rect">
            <a:avLst/>
          </a:prstGeom>
        </p:spPr>
      </p:pic>
      <p:sp>
        <p:nvSpPr>
          <p:cNvPr id="29" name="Freeform 953">
            <a:extLst>
              <a:ext uri="{FF2B5EF4-FFF2-40B4-BE49-F238E27FC236}">
                <a16:creationId xmlns:a16="http://schemas.microsoft.com/office/drawing/2014/main" id="{E1797EF6-6C4D-E34D-A35F-C900AAD6A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2440" y="2626389"/>
            <a:ext cx="453600" cy="453600"/>
          </a:xfrm>
          <a:custGeom>
            <a:avLst/>
            <a:gdLst>
              <a:gd name="T0" fmla="*/ 1838704 w 296503"/>
              <a:gd name="T1" fmla="*/ 2347477 h 296502"/>
              <a:gd name="T2" fmla="*/ 2845665 w 296503"/>
              <a:gd name="T3" fmla="*/ 1668826 h 296502"/>
              <a:gd name="T4" fmla="*/ 3140847 w 296503"/>
              <a:gd name="T5" fmla="*/ 2208054 h 296502"/>
              <a:gd name="T6" fmla="*/ 2845665 w 296503"/>
              <a:gd name="T7" fmla="*/ 1668826 h 296502"/>
              <a:gd name="T8" fmla="*/ 1444736 w 296503"/>
              <a:gd name="T9" fmla="*/ 2347477 h 296502"/>
              <a:gd name="T10" fmla="*/ 1885994 w 296503"/>
              <a:gd name="T11" fmla="*/ 1759843 h 296502"/>
              <a:gd name="T12" fmla="*/ 2228755 w 296503"/>
              <a:gd name="T13" fmla="*/ 2347477 h 296502"/>
              <a:gd name="T14" fmla="*/ 1688993 w 296503"/>
              <a:gd name="T15" fmla="*/ 894052 h 296502"/>
              <a:gd name="T16" fmla="*/ 1688993 w 296503"/>
              <a:gd name="T17" fmla="*/ 894052 h 296502"/>
              <a:gd name="T18" fmla="*/ 2991290 w 296503"/>
              <a:gd name="T19" fmla="*/ 1570445 h 296502"/>
              <a:gd name="T20" fmla="*/ 2991290 w 296503"/>
              <a:gd name="T21" fmla="*/ 885600 h 296502"/>
              <a:gd name="T22" fmla="*/ 1720509 w 296503"/>
              <a:gd name="T23" fmla="*/ 792187 h 296502"/>
              <a:gd name="T24" fmla="*/ 2476955 w 296503"/>
              <a:gd name="T25" fmla="*/ 1532627 h 296502"/>
              <a:gd name="T26" fmla="*/ 2279962 w 296503"/>
              <a:gd name="T27" fmla="*/ 2441505 h 296502"/>
              <a:gd name="T28" fmla="*/ 1050752 w 296503"/>
              <a:gd name="T29" fmla="*/ 1532627 h 296502"/>
              <a:gd name="T30" fmla="*/ 873456 w 296503"/>
              <a:gd name="T31" fmla="*/ 1442528 h 296502"/>
              <a:gd name="T32" fmla="*/ 621858 w 296503"/>
              <a:gd name="T33" fmla="*/ 3140865 h 296502"/>
              <a:gd name="T34" fmla="*/ 2747263 w 296503"/>
              <a:gd name="T35" fmla="*/ 834421 h 296502"/>
              <a:gd name="T36" fmla="*/ 3140847 w 296503"/>
              <a:gd name="T37" fmla="*/ 637622 h 296502"/>
              <a:gd name="T38" fmla="*/ 621858 w 296503"/>
              <a:gd name="T39" fmla="*/ 98402 h 296502"/>
              <a:gd name="T40" fmla="*/ 306988 w 296503"/>
              <a:gd name="T41" fmla="*/ 523463 h 296502"/>
              <a:gd name="T42" fmla="*/ 228262 w 296503"/>
              <a:gd name="T43" fmla="*/ 621865 h 296502"/>
              <a:gd name="T44" fmla="*/ 362085 w 296503"/>
              <a:gd name="T45" fmla="*/ 1098112 h 296502"/>
              <a:gd name="T46" fmla="*/ 228262 w 296503"/>
              <a:gd name="T47" fmla="*/ 1570445 h 296502"/>
              <a:gd name="T48" fmla="*/ 306988 w 296503"/>
              <a:gd name="T49" fmla="*/ 1668826 h 296502"/>
              <a:gd name="T50" fmla="*/ 306988 w 296503"/>
              <a:gd name="T51" fmla="*/ 2093919 h 296502"/>
              <a:gd name="T52" fmla="*/ 228262 w 296503"/>
              <a:gd name="T53" fmla="*/ 2192322 h 296502"/>
              <a:gd name="T54" fmla="*/ 362085 w 296503"/>
              <a:gd name="T55" fmla="*/ 2664631 h 296502"/>
              <a:gd name="T56" fmla="*/ 228262 w 296503"/>
              <a:gd name="T57" fmla="*/ 3140865 h 296502"/>
              <a:gd name="T58" fmla="*/ 228262 w 296503"/>
              <a:gd name="T59" fmla="*/ 98402 h 296502"/>
              <a:gd name="T60" fmla="*/ 3239249 w 296503"/>
              <a:gd name="T61" fmla="*/ 247983 h 296502"/>
              <a:gd name="T62" fmla="*/ 3239249 w 296503"/>
              <a:gd name="T63" fmla="*/ 1031228 h 296502"/>
              <a:gd name="T64" fmla="*/ 3239249 w 296503"/>
              <a:gd name="T65" fmla="*/ 1814466 h 296502"/>
              <a:gd name="T66" fmla="*/ 2845665 w 296503"/>
              <a:gd name="T67" fmla="*/ 2452099 h 296502"/>
              <a:gd name="T68" fmla="*/ 177127 w 296503"/>
              <a:gd name="T69" fmla="*/ 3239269 h 296502"/>
              <a:gd name="T70" fmla="*/ 47214 w 296503"/>
              <a:gd name="T71" fmla="*/ 2715797 h 296502"/>
              <a:gd name="T72" fmla="*/ 129873 w 296503"/>
              <a:gd name="T73" fmla="*/ 2617393 h 296502"/>
              <a:gd name="T74" fmla="*/ 0 w 296503"/>
              <a:gd name="T75" fmla="*/ 2145087 h 296502"/>
              <a:gd name="T76" fmla="*/ 129873 w 296503"/>
              <a:gd name="T77" fmla="*/ 1668826 h 296502"/>
              <a:gd name="T78" fmla="*/ 47214 w 296503"/>
              <a:gd name="T79" fmla="*/ 1570445 h 296502"/>
              <a:gd name="T80" fmla="*/ 47214 w 296503"/>
              <a:gd name="T81" fmla="*/ 1145363 h 296502"/>
              <a:gd name="T82" fmla="*/ 129873 w 296503"/>
              <a:gd name="T83" fmla="*/ 1046960 h 296502"/>
              <a:gd name="T84" fmla="*/ 0 w 296503"/>
              <a:gd name="T85" fmla="*/ 570723 h 296502"/>
              <a:gd name="T86" fmla="*/ 129873 w 296503"/>
              <a:gd name="T87" fmla="*/ 51191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40898" y="170049"/>
                </a:moveTo>
                <a:lnTo>
                  <a:pt x="140898" y="214872"/>
                </a:lnTo>
                <a:lnTo>
                  <a:pt x="168305" y="214872"/>
                </a:lnTo>
                <a:lnTo>
                  <a:pt x="168305" y="170049"/>
                </a:lnTo>
                <a:lnTo>
                  <a:pt x="140898" y="170049"/>
                </a:lnTo>
                <a:close/>
                <a:moveTo>
                  <a:pt x="260476" y="152754"/>
                </a:moveTo>
                <a:lnTo>
                  <a:pt x="260476" y="215802"/>
                </a:lnTo>
                <a:lnTo>
                  <a:pt x="273806" y="215802"/>
                </a:lnTo>
                <a:cubicBezTo>
                  <a:pt x="281372" y="215802"/>
                  <a:pt x="287496" y="209677"/>
                  <a:pt x="287496" y="202111"/>
                </a:cubicBezTo>
                <a:lnTo>
                  <a:pt x="287496" y="166084"/>
                </a:lnTo>
                <a:cubicBezTo>
                  <a:pt x="287496" y="158879"/>
                  <a:pt x="281372" y="152754"/>
                  <a:pt x="273806" y="152754"/>
                </a:cubicBezTo>
                <a:lnTo>
                  <a:pt x="260476" y="152754"/>
                </a:lnTo>
                <a:close/>
                <a:moveTo>
                  <a:pt x="104835" y="140286"/>
                </a:moveTo>
                <a:lnTo>
                  <a:pt x="104835" y="214872"/>
                </a:lnTo>
                <a:lnTo>
                  <a:pt x="132243" y="214872"/>
                </a:lnTo>
                <a:lnTo>
                  <a:pt x="132243" y="165387"/>
                </a:lnTo>
                <a:cubicBezTo>
                  <a:pt x="132243" y="163236"/>
                  <a:pt x="134046" y="161084"/>
                  <a:pt x="136570" y="161084"/>
                </a:cubicBezTo>
                <a:lnTo>
                  <a:pt x="172633" y="161084"/>
                </a:lnTo>
                <a:cubicBezTo>
                  <a:pt x="175157" y="161084"/>
                  <a:pt x="176960" y="163236"/>
                  <a:pt x="176960" y="165387"/>
                </a:cubicBezTo>
                <a:lnTo>
                  <a:pt x="176960" y="214872"/>
                </a:lnTo>
                <a:lnTo>
                  <a:pt x="204007" y="214872"/>
                </a:lnTo>
                <a:lnTo>
                  <a:pt x="204007" y="140286"/>
                </a:lnTo>
                <a:lnTo>
                  <a:pt x="104835" y="140286"/>
                </a:lnTo>
                <a:close/>
                <a:moveTo>
                  <a:pt x="154601" y="81836"/>
                </a:moveTo>
                <a:lnTo>
                  <a:pt x="95098" y="131321"/>
                </a:lnTo>
                <a:lnTo>
                  <a:pt x="214105" y="131321"/>
                </a:lnTo>
                <a:lnTo>
                  <a:pt x="154601" y="81836"/>
                </a:lnTo>
                <a:close/>
                <a:moveTo>
                  <a:pt x="260476" y="81061"/>
                </a:moveTo>
                <a:lnTo>
                  <a:pt x="260476" y="143748"/>
                </a:lnTo>
                <a:lnTo>
                  <a:pt x="273806" y="143748"/>
                </a:lnTo>
                <a:cubicBezTo>
                  <a:pt x="281372" y="143748"/>
                  <a:pt x="287496" y="137983"/>
                  <a:pt x="287496" y="130057"/>
                </a:cubicBezTo>
                <a:lnTo>
                  <a:pt x="287496" y="94391"/>
                </a:lnTo>
                <a:cubicBezTo>
                  <a:pt x="287496" y="87185"/>
                  <a:pt x="281372" y="81061"/>
                  <a:pt x="273806" y="81061"/>
                </a:cubicBezTo>
                <a:lnTo>
                  <a:pt x="260476" y="81061"/>
                </a:lnTo>
                <a:close/>
                <a:moveTo>
                  <a:pt x="151716" y="72513"/>
                </a:moveTo>
                <a:cubicBezTo>
                  <a:pt x="153159" y="71437"/>
                  <a:pt x="155683" y="71437"/>
                  <a:pt x="157486" y="72513"/>
                </a:cubicBezTo>
                <a:lnTo>
                  <a:pt x="229251" y="132039"/>
                </a:lnTo>
                <a:cubicBezTo>
                  <a:pt x="230693" y="133473"/>
                  <a:pt x="231415" y="135624"/>
                  <a:pt x="230693" y="137417"/>
                </a:cubicBezTo>
                <a:cubicBezTo>
                  <a:pt x="229972" y="138852"/>
                  <a:pt x="228169" y="140286"/>
                  <a:pt x="226726" y="140286"/>
                </a:cubicBezTo>
                <a:lnTo>
                  <a:pt x="213023" y="140286"/>
                </a:lnTo>
                <a:lnTo>
                  <a:pt x="213023" y="219175"/>
                </a:lnTo>
                <a:cubicBezTo>
                  <a:pt x="213023" y="221686"/>
                  <a:pt x="210859" y="223479"/>
                  <a:pt x="208695" y="223479"/>
                </a:cubicBezTo>
                <a:lnTo>
                  <a:pt x="100508" y="223479"/>
                </a:lnTo>
                <a:cubicBezTo>
                  <a:pt x="97983" y="223479"/>
                  <a:pt x="96180" y="221686"/>
                  <a:pt x="96180" y="219175"/>
                </a:cubicBezTo>
                <a:lnTo>
                  <a:pt x="96180" y="140286"/>
                </a:lnTo>
                <a:lnTo>
                  <a:pt x="82476" y="140286"/>
                </a:lnTo>
                <a:cubicBezTo>
                  <a:pt x="80673" y="140286"/>
                  <a:pt x="78870" y="138852"/>
                  <a:pt x="78149" y="137417"/>
                </a:cubicBezTo>
                <a:cubicBezTo>
                  <a:pt x="77788" y="135624"/>
                  <a:pt x="78149" y="133473"/>
                  <a:pt x="79952" y="132039"/>
                </a:cubicBezTo>
                <a:lnTo>
                  <a:pt x="151716" y="72513"/>
                </a:lnTo>
                <a:close/>
                <a:moveTo>
                  <a:pt x="56923" y="9007"/>
                </a:moveTo>
                <a:lnTo>
                  <a:pt x="56923" y="287495"/>
                </a:lnTo>
                <a:lnTo>
                  <a:pt x="238139" y="287495"/>
                </a:lnTo>
                <a:cubicBezTo>
                  <a:pt x="245345" y="287495"/>
                  <a:pt x="251469" y="281371"/>
                  <a:pt x="251469" y="274165"/>
                </a:cubicBezTo>
                <a:lnTo>
                  <a:pt x="251469" y="76377"/>
                </a:lnTo>
                <a:cubicBezTo>
                  <a:pt x="251469" y="73855"/>
                  <a:pt x="253270" y="71694"/>
                  <a:pt x="255792" y="71694"/>
                </a:cubicBezTo>
                <a:lnTo>
                  <a:pt x="273806" y="71694"/>
                </a:lnTo>
                <a:cubicBezTo>
                  <a:pt x="281372" y="71694"/>
                  <a:pt x="287496" y="65929"/>
                  <a:pt x="287496" y="58364"/>
                </a:cubicBezTo>
                <a:lnTo>
                  <a:pt x="287496" y="22697"/>
                </a:lnTo>
                <a:cubicBezTo>
                  <a:pt x="287496" y="15131"/>
                  <a:pt x="281372" y="9007"/>
                  <a:pt x="273806" y="9007"/>
                </a:cubicBezTo>
                <a:lnTo>
                  <a:pt x="56923" y="9007"/>
                </a:lnTo>
                <a:close/>
                <a:moveTo>
                  <a:pt x="20896" y="9007"/>
                </a:moveTo>
                <a:lnTo>
                  <a:pt x="20896" y="47916"/>
                </a:lnTo>
                <a:lnTo>
                  <a:pt x="28101" y="47916"/>
                </a:lnTo>
                <a:cubicBezTo>
                  <a:pt x="30623" y="47916"/>
                  <a:pt x="33145" y="50078"/>
                  <a:pt x="33145" y="52239"/>
                </a:cubicBezTo>
                <a:cubicBezTo>
                  <a:pt x="33145" y="54761"/>
                  <a:pt x="30623" y="56923"/>
                  <a:pt x="28101" y="56923"/>
                </a:cubicBezTo>
                <a:lnTo>
                  <a:pt x="20896" y="56923"/>
                </a:lnTo>
                <a:lnTo>
                  <a:pt x="20896" y="95832"/>
                </a:lnTo>
                <a:lnTo>
                  <a:pt x="28101" y="95832"/>
                </a:lnTo>
                <a:cubicBezTo>
                  <a:pt x="30623" y="95832"/>
                  <a:pt x="33145" y="97993"/>
                  <a:pt x="33145" y="100515"/>
                </a:cubicBezTo>
                <a:cubicBezTo>
                  <a:pt x="33145" y="103037"/>
                  <a:pt x="30623" y="104839"/>
                  <a:pt x="28101" y="104839"/>
                </a:cubicBezTo>
                <a:lnTo>
                  <a:pt x="20896" y="104839"/>
                </a:lnTo>
                <a:lnTo>
                  <a:pt x="20896" y="143748"/>
                </a:lnTo>
                <a:lnTo>
                  <a:pt x="28101" y="143748"/>
                </a:lnTo>
                <a:cubicBezTo>
                  <a:pt x="30623" y="143748"/>
                  <a:pt x="33145" y="145909"/>
                  <a:pt x="33145" y="148071"/>
                </a:cubicBezTo>
                <a:cubicBezTo>
                  <a:pt x="33145" y="150593"/>
                  <a:pt x="30623" y="152754"/>
                  <a:pt x="28101" y="152754"/>
                </a:cubicBezTo>
                <a:lnTo>
                  <a:pt x="20896" y="152754"/>
                </a:lnTo>
                <a:lnTo>
                  <a:pt x="20896" y="191663"/>
                </a:lnTo>
                <a:lnTo>
                  <a:pt x="28101" y="191663"/>
                </a:lnTo>
                <a:cubicBezTo>
                  <a:pt x="30623" y="191663"/>
                  <a:pt x="33145" y="193825"/>
                  <a:pt x="33145" y="196347"/>
                </a:cubicBezTo>
                <a:cubicBezTo>
                  <a:pt x="33145" y="198869"/>
                  <a:pt x="30623" y="200670"/>
                  <a:pt x="28101" y="200670"/>
                </a:cubicBezTo>
                <a:lnTo>
                  <a:pt x="20896" y="200670"/>
                </a:lnTo>
                <a:lnTo>
                  <a:pt x="20896" y="239579"/>
                </a:lnTo>
                <a:lnTo>
                  <a:pt x="28101" y="239579"/>
                </a:lnTo>
                <a:cubicBezTo>
                  <a:pt x="30623" y="239579"/>
                  <a:pt x="33145" y="241741"/>
                  <a:pt x="33145" y="243903"/>
                </a:cubicBezTo>
                <a:cubicBezTo>
                  <a:pt x="33145" y="246424"/>
                  <a:pt x="30623" y="248586"/>
                  <a:pt x="28101" y="248586"/>
                </a:cubicBezTo>
                <a:lnTo>
                  <a:pt x="20896" y="248586"/>
                </a:lnTo>
                <a:lnTo>
                  <a:pt x="20896" y="287495"/>
                </a:lnTo>
                <a:lnTo>
                  <a:pt x="47916" y="287495"/>
                </a:lnTo>
                <a:lnTo>
                  <a:pt x="47916" y="9007"/>
                </a:lnTo>
                <a:lnTo>
                  <a:pt x="20896" y="9007"/>
                </a:lnTo>
                <a:close/>
                <a:moveTo>
                  <a:pt x="16212" y="0"/>
                </a:moveTo>
                <a:lnTo>
                  <a:pt x="273806" y="0"/>
                </a:lnTo>
                <a:cubicBezTo>
                  <a:pt x="286415" y="0"/>
                  <a:pt x="296503" y="10088"/>
                  <a:pt x="296503" y="22697"/>
                </a:cubicBezTo>
                <a:lnTo>
                  <a:pt x="296503" y="58364"/>
                </a:lnTo>
                <a:cubicBezTo>
                  <a:pt x="296503" y="65929"/>
                  <a:pt x="292900" y="72054"/>
                  <a:pt x="287136" y="76377"/>
                </a:cubicBezTo>
                <a:cubicBezTo>
                  <a:pt x="292900" y="80700"/>
                  <a:pt x="296503" y="87185"/>
                  <a:pt x="296503" y="94391"/>
                </a:cubicBezTo>
                <a:lnTo>
                  <a:pt x="296503" y="130057"/>
                </a:lnTo>
                <a:cubicBezTo>
                  <a:pt x="296503" y="137623"/>
                  <a:pt x="292900" y="144108"/>
                  <a:pt x="287136" y="148071"/>
                </a:cubicBezTo>
                <a:cubicBezTo>
                  <a:pt x="292900" y="152394"/>
                  <a:pt x="296503" y="158879"/>
                  <a:pt x="296503" y="166084"/>
                </a:cubicBezTo>
                <a:lnTo>
                  <a:pt x="296503" y="202111"/>
                </a:lnTo>
                <a:cubicBezTo>
                  <a:pt x="296503" y="214721"/>
                  <a:pt x="286415" y="224448"/>
                  <a:pt x="273806" y="224448"/>
                </a:cubicBezTo>
                <a:lnTo>
                  <a:pt x="260476" y="224448"/>
                </a:lnTo>
                <a:lnTo>
                  <a:pt x="260476" y="274165"/>
                </a:lnTo>
                <a:cubicBezTo>
                  <a:pt x="260476" y="286414"/>
                  <a:pt x="250388" y="296502"/>
                  <a:pt x="238139" y="296502"/>
                </a:cubicBezTo>
                <a:lnTo>
                  <a:pt x="16212" y="296502"/>
                </a:lnTo>
                <a:cubicBezTo>
                  <a:pt x="14051" y="296502"/>
                  <a:pt x="11889" y="294340"/>
                  <a:pt x="11889" y="292179"/>
                </a:cubicBezTo>
                <a:lnTo>
                  <a:pt x="11889" y="248586"/>
                </a:lnTo>
                <a:lnTo>
                  <a:pt x="4323" y="248586"/>
                </a:lnTo>
                <a:cubicBezTo>
                  <a:pt x="2162" y="248586"/>
                  <a:pt x="0" y="246424"/>
                  <a:pt x="0" y="243903"/>
                </a:cubicBezTo>
                <a:cubicBezTo>
                  <a:pt x="0" y="241741"/>
                  <a:pt x="2162" y="239579"/>
                  <a:pt x="4323" y="239579"/>
                </a:cubicBezTo>
                <a:lnTo>
                  <a:pt x="11889" y="239579"/>
                </a:lnTo>
                <a:lnTo>
                  <a:pt x="11889" y="200670"/>
                </a:lnTo>
                <a:lnTo>
                  <a:pt x="4323" y="200670"/>
                </a:lnTo>
                <a:cubicBezTo>
                  <a:pt x="2162" y="200670"/>
                  <a:pt x="0" y="198869"/>
                  <a:pt x="0" y="196347"/>
                </a:cubicBezTo>
                <a:cubicBezTo>
                  <a:pt x="0" y="193825"/>
                  <a:pt x="2162" y="191663"/>
                  <a:pt x="4323" y="191663"/>
                </a:cubicBezTo>
                <a:lnTo>
                  <a:pt x="11889" y="191663"/>
                </a:lnTo>
                <a:lnTo>
                  <a:pt x="11889" y="152754"/>
                </a:lnTo>
                <a:lnTo>
                  <a:pt x="4323" y="152754"/>
                </a:lnTo>
                <a:cubicBezTo>
                  <a:pt x="2162" y="152754"/>
                  <a:pt x="0" y="150593"/>
                  <a:pt x="0" y="148071"/>
                </a:cubicBezTo>
                <a:cubicBezTo>
                  <a:pt x="0" y="145909"/>
                  <a:pt x="2162" y="143748"/>
                  <a:pt x="4323" y="143748"/>
                </a:cubicBezTo>
                <a:lnTo>
                  <a:pt x="11889" y="143748"/>
                </a:lnTo>
                <a:lnTo>
                  <a:pt x="11889" y="104839"/>
                </a:lnTo>
                <a:lnTo>
                  <a:pt x="4323" y="104839"/>
                </a:lnTo>
                <a:cubicBezTo>
                  <a:pt x="2162" y="104839"/>
                  <a:pt x="0" y="103037"/>
                  <a:pt x="0" y="100515"/>
                </a:cubicBezTo>
                <a:cubicBezTo>
                  <a:pt x="0" y="97993"/>
                  <a:pt x="2162" y="95832"/>
                  <a:pt x="4323" y="95832"/>
                </a:cubicBezTo>
                <a:lnTo>
                  <a:pt x="11889" y="95832"/>
                </a:lnTo>
                <a:lnTo>
                  <a:pt x="11889" y="56923"/>
                </a:lnTo>
                <a:lnTo>
                  <a:pt x="4323" y="56923"/>
                </a:lnTo>
                <a:cubicBezTo>
                  <a:pt x="2162" y="56923"/>
                  <a:pt x="0" y="54761"/>
                  <a:pt x="0" y="52239"/>
                </a:cubicBezTo>
                <a:cubicBezTo>
                  <a:pt x="0" y="50078"/>
                  <a:pt x="2162" y="47916"/>
                  <a:pt x="4323" y="47916"/>
                </a:cubicBezTo>
                <a:lnTo>
                  <a:pt x="11889" y="47916"/>
                </a:lnTo>
                <a:lnTo>
                  <a:pt x="11889" y="4684"/>
                </a:lnTo>
                <a:cubicBezTo>
                  <a:pt x="11889" y="1801"/>
                  <a:pt x="14051" y="0"/>
                  <a:pt x="16212" y="0"/>
                </a:cubicBezTo>
                <a:close/>
              </a:path>
            </a:pathLst>
          </a:custGeom>
          <a:ln>
            <a:solidFill>
              <a:srgbClr val="1F843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Freeform 944">
            <a:extLst>
              <a:ext uri="{FF2B5EF4-FFF2-40B4-BE49-F238E27FC236}">
                <a16:creationId xmlns:a16="http://schemas.microsoft.com/office/drawing/2014/main" id="{2A5177A1-6B88-B449-96A9-CBD241795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8708" y="2664619"/>
            <a:ext cx="361275" cy="453600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Freeform 753">
            <a:extLst>
              <a:ext uri="{FF2B5EF4-FFF2-40B4-BE49-F238E27FC236}">
                <a16:creationId xmlns:a16="http://schemas.microsoft.com/office/drawing/2014/main" id="{F9DC99DD-14A3-2046-B402-6A035769D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489" y="2688408"/>
            <a:ext cx="361082" cy="453600"/>
          </a:xfrm>
          <a:custGeom>
            <a:avLst/>
            <a:gdLst>
              <a:gd name="T0" fmla="*/ 2599566 w 245700"/>
              <a:gd name="T1" fmla="*/ 3243755 h 309197"/>
              <a:gd name="T2" fmla="*/ 2599566 w 245700"/>
              <a:gd name="T3" fmla="*/ 3342777 h 309197"/>
              <a:gd name="T4" fmla="*/ 1691314 w 245700"/>
              <a:gd name="T5" fmla="*/ 3295249 h 309197"/>
              <a:gd name="T6" fmla="*/ 1692326 w 245700"/>
              <a:gd name="T7" fmla="*/ 1130682 h 309197"/>
              <a:gd name="T8" fmla="*/ 1594050 w 245700"/>
              <a:gd name="T9" fmla="*/ 2407750 h 309197"/>
              <a:gd name="T10" fmla="*/ 1527226 w 245700"/>
              <a:gd name="T11" fmla="*/ 2458216 h 309197"/>
              <a:gd name="T12" fmla="*/ 969059 w 245700"/>
              <a:gd name="T13" fmla="*/ 2590189 h 309197"/>
              <a:gd name="T14" fmla="*/ 1193103 w 245700"/>
              <a:gd name="T15" fmla="*/ 2648418 h 309197"/>
              <a:gd name="T16" fmla="*/ 1633365 w 245700"/>
              <a:gd name="T17" fmla="*/ 2877430 h 309197"/>
              <a:gd name="T18" fmla="*/ 2545321 w 245700"/>
              <a:gd name="T19" fmla="*/ 3001654 h 309197"/>
              <a:gd name="T20" fmla="*/ 2568900 w 245700"/>
              <a:gd name="T21" fmla="*/ 2054522 h 309197"/>
              <a:gd name="T22" fmla="*/ 2454916 w 245700"/>
              <a:gd name="T23" fmla="*/ 1949714 h 309197"/>
              <a:gd name="T24" fmla="*/ 2352714 w 245700"/>
              <a:gd name="T25" fmla="*/ 1965241 h 309197"/>
              <a:gd name="T26" fmla="*/ 2215138 w 245700"/>
              <a:gd name="T27" fmla="*/ 1841031 h 309197"/>
              <a:gd name="T28" fmla="*/ 2097202 w 245700"/>
              <a:gd name="T29" fmla="*/ 1883723 h 309197"/>
              <a:gd name="T30" fmla="*/ 1971420 w 245700"/>
              <a:gd name="T31" fmla="*/ 1817736 h 309197"/>
              <a:gd name="T32" fmla="*/ 1822047 w 245700"/>
              <a:gd name="T33" fmla="*/ 1879847 h 309197"/>
              <a:gd name="T34" fmla="*/ 1786670 w 245700"/>
              <a:gd name="T35" fmla="*/ 1204438 h 309197"/>
              <a:gd name="T36" fmla="*/ 1692326 w 245700"/>
              <a:gd name="T37" fmla="*/ 1029761 h 309197"/>
              <a:gd name="T38" fmla="*/ 1888869 w 245700"/>
              <a:gd name="T39" fmla="*/ 1732347 h 309197"/>
              <a:gd name="T40" fmla="*/ 2215138 w 245700"/>
              <a:gd name="T41" fmla="*/ 1740109 h 309197"/>
              <a:gd name="T42" fmla="*/ 2454916 w 245700"/>
              <a:gd name="T43" fmla="*/ 1848793 h 309197"/>
              <a:gd name="T44" fmla="*/ 2671103 w 245700"/>
              <a:gd name="T45" fmla="*/ 2054522 h 309197"/>
              <a:gd name="T46" fmla="*/ 2545321 w 245700"/>
              <a:gd name="T47" fmla="*/ 3102571 h 309197"/>
              <a:gd name="T48" fmla="*/ 1570471 w 245700"/>
              <a:gd name="T49" fmla="*/ 2955068 h 309197"/>
              <a:gd name="T50" fmla="*/ 949396 w 245700"/>
              <a:gd name="T51" fmla="*/ 2776509 h 309197"/>
              <a:gd name="T52" fmla="*/ 866856 w 245700"/>
              <a:gd name="T53" fmla="*/ 2586307 h 309197"/>
              <a:gd name="T54" fmla="*/ 1491849 w 245700"/>
              <a:gd name="T55" fmla="*/ 2345645 h 309197"/>
              <a:gd name="T56" fmla="*/ 1692326 w 245700"/>
              <a:gd name="T57" fmla="*/ 1029761 h 309197"/>
              <a:gd name="T58" fmla="*/ 1301043 w 245700"/>
              <a:gd name="T59" fmla="*/ 838071 h 309197"/>
              <a:gd name="T60" fmla="*/ 2187899 w 245700"/>
              <a:gd name="T61" fmla="*/ 1151744 h 309197"/>
              <a:gd name="T62" fmla="*/ 2082418 w 245700"/>
              <a:gd name="T63" fmla="*/ 1403475 h 309197"/>
              <a:gd name="T64" fmla="*/ 2086321 w 245700"/>
              <a:gd name="T65" fmla="*/ 1151744 h 309197"/>
              <a:gd name="T66" fmla="*/ 1344019 w 245700"/>
              <a:gd name="T67" fmla="*/ 946491 h 309197"/>
              <a:gd name="T68" fmla="*/ 914273 w 245700"/>
              <a:gd name="T69" fmla="*/ 756736 h 309197"/>
              <a:gd name="T70" fmla="*/ 1219009 w 245700"/>
              <a:gd name="T71" fmla="*/ 2065686 h 309197"/>
              <a:gd name="T72" fmla="*/ 1187751 w 245700"/>
              <a:gd name="T73" fmla="*/ 2158629 h 309197"/>
              <a:gd name="T74" fmla="*/ 414197 w 245700"/>
              <a:gd name="T75" fmla="*/ 1151744 h 309197"/>
              <a:gd name="T76" fmla="*/ 1301043 w 245700"/>
              <a:gd name="T77" fmla="*/ 0 h 309197"/>
              <a:gd name="T78" fmla="*/ 2570740 w 245700"/>
              <a:gd name="T79" fmla="*/ 1570047 h 309197"/>
              <a:gd name="T80" fmla="*/ 2472762 w 245700"/>
              <a:gd name="T81" fmla="*/ 1550529 h 309197"/>
              <a:gd name="T82" fmla="*/ 1301043 w 245700"/>
              <a:gd name="T83" fmla="*/ 101539 h 309197"/>
              <a:gd name="T84" fmla="*/ 709307 w 245700"/>
              <a:gd name="T85" fmla="*/ 2335553 h 309197"/>
              <a:gd name="T86" fmla="*/ 689715 w 245700"/>
              <a:gd name="T87" fmla="*/ 2433187 h 309197"/>
              <a:gd name="T88" fmla="*/ 0 w 245700"/>
              <a:gd name="T89" fmla="*/ 1296661 h 30919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5700" h="309197">
                <a:moveTo>
                  <a:pt x="160216" y="300038"/>
                </a:moveTo>
                <a:lnTo>
                  <a:pt x="239120" y="300038"/>
                </a:lnTo>
                <a:cubicBezTo>
                  <a:pt x="241976" y="300038"/>
                  <a:pt x="244118" y="301870"/>
                  <a:pt x="244118" y="304801"/>
                </a:cubicBezTo>
                <a:cubicBezTo>
                  <a:pt x="244118" y="307365"/>
                  <a:pt x="241976" y="309197"/>
                  <a:pt x="239120" y="309197"/>
                </a:cubicBezTo>
                <a:lnTo>
                  <a:pt x="160216" y="309197"/>
                </a:lnTo>
                <a:cubicBezTo>
                  <a:pt x="157717" y="309197"/>
                  <a:pt x="155575" y="307365"/>
                  <a:pt x="155575" y="304801"/>
                </a:cubicBezTo>
                <a:cubicBezTo>
                  <a:pt x="155575" y="301870"/>
                  <a:pt x="157717" y="300038"/>
                  <a:pt x="160216" y="300038"/>
                </a:cubicBezTo>
                <a:close/>
                <a:moveTo>
                  <a:pt x="155668" y="104585"/>
                </a:moveTo>
                <a:cubicBezTo>
                  <a:pt x="150967" y="104585"/>
                  <a:pt x="146628" y="107816"/>
                  <a:pt x="146628" y="111407"/>
                </a:cubicBezTo>
                <a:lnTo>
                  <a:pt x="146628" y="222710"/>
                </a:lnTo>
                <a:cubicBezTo>
                  <a:pt x="146628" y="224505"/>
                  <a:pt x="145905" y="225582"/>
                  <a:pt x="144820" y="226659"/>
                </a:cubicBezTo>
                <a:cubicBezTo>
                  <a:pt x="143736" y="227378"/>
                  <a:pt x="141928" y="227737"/>
                  <a:pt x="140481" y="227378"/>
                </a:cubicBezTo>
                <a:cubicBezTo>
                  <a:pt x="136866" y="226300"/>
                  <a:pt x="126380" y="223787"/>
                  <a:pt x="114086" y="224864"/>
                </a:cubicBezTo>
                <a:cubicBezTo>
                  <a:pt x="99985" y="226300"/>
                  <a:pt x="89499" y="232404"/>
                  <a:pt x="89138" y="239585"/>
                </a:cubicBezTo>
                <a:cubicBezTo>
                  <a:pt x="89138" y="242816"/>
                  <a:pt x="89499" y="245330"/>
                  <a:pt x="89499" y="246766"/>
                </a:cubicBezTo>
                <a:cubicBezTo>
                  <a:pt x="94561" y="246048"/>
                  <a:pt x="103239" y="244971"/>
                  <a:pt x="109747" y="244971"/>
                </a:cubicBezTo>
                <a:cubicBezTo>
                  <a:pt x="113002" y="244971"/>
                  <a:pt x="115894" y="244971"/>
                  <a:pt x="118064" y="245689"/>
                </a:cubicBezTo>
                <a:cubicBezTo>
                  <a:pt x="129996" y="249638"/>
                  <a:pt x="140843" y="258255"/>
                  <a:pt x="150244" y="266154"/>
                </a:cubicBezTo>
                <a:cubicBezTo>
                  <a:pt x="157114" y="271540"/>
                  <a:pt x="164707" y="277644"/>
                  <a:pt x="168323" y="277644"/>
                </a:cubicBezTo>
                <a:lnTo>
                  <a:pt x="234130" y="277644"/>
                </a:lnTo>
                <a:cubicBezTo>
                  <a:pt x="235215" y="277644"/>
                  <a:pt x="236299" y="276926"/>
                  <a:pt x="236299" y="275848"/>
                </a:cubicBezTo>
                <a:lnTo>
                  <a:pt x="236299" y="190037"/>
                </a:lnTo>
                <a:lnTo>
                  <a:pt x="236299" y="189678"/>
                </a:lnTo>
                <a:cubicBezTo>
                  <a:pt x="235576" y="184292"/>
                  <a:pt x="231237" y="180343"/>
                  <a:pt x="225814" y="180343"/>
                </a:cubicBezTo>
                <a:cubicBezTo>
                  <a:pt x="224006" y="180343"/>
                  <a:pt x="222198" y="180702"/>
                  <a:pt x="220752" y="181420"/>
                </a:cubicBezTo>
                <a:cubicBezTo>
                  <a:pt x="219305" y="182138"/>
                  <a:pt x="217859" y="182497"/>
                  <a:pt x="216413" y="181779"/>
                </a:cubicBezTo>
                <a:cubicBezTo>
                  <a:pt x="214966" y="181061"/>
                  <a:pt x="214243" y="179984"/>
                  <a:pt x="213882" y="178189"/>
                </a:cubicBezTo>
                <a:cubicBezTo>
                  <a:pt x="212797" y="173880"/>
                  <a:pt x="208458" y="170290"/>
                  <a:pt x="203758" y="170290"/>
                </a:cubicBezTo>
                <a:cubicBezTo>
                  <a:pt x="201227" y="170290"/>
                  <a:pt x="198695" y="171008"/>
                  <a:pt x="196526" y="173162"/>
                </a:cubicBezTo>
                <a:cubicBezTo>
                  <a:pt x="195803" y="173880"/>
                  <a:pt x="194357" y="174239"/>
                  <a:pt x="192910" y="174239"/>
                </a:cubicBezTo>
                <a:cubicBezTo>
                  <a:pt x="191464" y="174239"/>
                  <a:pt x="190379" y="173521"/>
                  <a:pt x="189656" y="172444"/>
                </a:cubicBezTo>
                <a:cubicBezTo>
                  <a:pt x="187487" y="169572"/>
                  <a:pt x="184594" y="168135"/>
                  <a:pt x="181340" y="168135"/>
                </a:cubicBezTo>
                <a:cubicBezTo>
                  <a:pt x="178086" y="168135"/>
                  <a:pt x="174831" y="169572"/>
                  <a:pt x="173024" y="172444"/>
                </a:cubicBezTo>
                <a:cubicBezTo>
                  <a:pt x="171577" y="173880"/>
                  <a:pt x="169408" y="174598"/>
                  <a:pt x="167600" y="173880"/>
                </a:cubicBezTo>
                <a:cubicBezTo>
                  <a:pt x="165792" y="173162"/>
                  <a:pt x="164346" y="171726"/>
                  <a:pt x="164346" y="169572"/>
                </a:cubicBezTo>
                <a:lnTo>
                  <a:pt x="164346" y="111407"/>
                </a:lnTo>
                <a:cubicBezTo>
                  <a:pt x="164346" y="107816"/>
                  <a:pt x="160368" y="104585"/>
                  <a:pt x="155668" y="104585"/>
                </a:cubicBezTo>
                <a:close/>
                <a:moveTo>
                  <a:pt x="155668" y="95250"/>
                </a:moveTo>
                <a:cubicBezTo>
                  <a:pt x="165792" y="95250"/>
                  <a:pt x="173747" y="102431"/>
                  <a:pt x="173747" y="111407"/>
                </a:cubicBezTo>
                <a:lnTo>
                  <a:pt x="173747" y="160237"/>
                </a:lnTo>
                <a:cubicBezTo>
                  <a:pt x="180255" y="157723"/>
                  <a:pt x="188571" y="158800"/>
                  <a:pt x="193995" y="163468"/>
                </a:cubicBezTo>
                <a:cubicBezTo>
                  <a:pt x="196888" y="161673"/>
                  <a:pt x="200142" y="160955"/>
                  <a:pt x="203758" y="160955"/>
                </a:cubicBezTo>
                <a:cubicBezTo>
                  <a:pt x="210989" y="160955"/>
                  <a:pt x="217859" y="165263"/>
                  <a:pt x="221475" y="171367"/>
                </a:cubicBezTo>
                <a:cubicBezTo>
                  <a:pt x="222921" y="171008"/>
                  <a:pt x="224367" y="171008"/>
                  <a:pt x="225814" y="171008"/>
                </a:cubicBezTo>
                <a:cubicBezTo>
                  <a:pt x="235938" y="171008"/>
                  <a:pt x="244254" y="178548"/>
                  <a:pt x="245700" y="188601"/>
                </a:cubicBezTo>
                <a:cubicBezTo>
                  <a:pt x="245700" y="188960"/>
                  <a:pt x="245700" y="189678"/>
                  <a:pt x="245700" y="190037"/>
                </a:cubicBezTo>
                <a:lnTo>
                  <a:pt x="245700" y="275848"/>
                </a:lnTo>
                <a:cubicBezTo>
                  <a:pt x="245700" y="281952"/>
                  <a:pt x="240638" y="286979"/>
                  <a:pt x="234130" y="286979"/>
                </a:cubicBezTo>
                <a:lnTo>
                  <a:pt x="168323" y="286979"/>
                </a:lnTo>
                <a:cubicBezTo>
                  <a:pt x="161091" y="286979"/>
                  <a:pt x="153860" y="280875"/>
                  <a:pt x="144459" y="273335"/>
                </a:cubicBezTo>
                <a:cubicBezTo>
                  <a:pt x="135419" y="266154"/>
                  <a:pt x="125295" y="257896"/>
                  <a:pt x="115171" y="254665"/>
                </a:cubicBezTo>
                <a:cubicBezTo>
                  <a:pt x="110832" y="253229"/>
                  <a:pt x="96369" y="255024"/>
                  <a:pt x="87330" y="256819"/>
                </a:cubicBezTo>
                <a:cubicBezTo>
                  <a:pt x="85522" y="257178"/>
                  <a:pt x="83352" y="256460"/>
                  <a:pt x="82268" y="254665"/>
                </a:cubicBezTo>
                <a:cubicBezTo>
                  <a:pt x="81906" y="253947"/>
                  <a:pt x="79375" y="249638"/>
                  <a:pt x="79737" y="239226"/>
                </a:cubicBezTo>
                <a:cubicBezTo>
                  <a:pt x="80460" y="227019"/>
                  <a:pt x="93838" y="217324"/>
                  <a:pt x="113363" y="215529"/>
                </a:cubicBezTo>
                <a:cubicBezTo>
                  <a:pt x="122764" y="214811"/>
                  <a:pt x="131442" y="215888"/>
                  <a:pt x="137227" y="216965"/>
                </a:cubicBezTo>
                <a:lnTo>
                  <a:pt x="137227" y="111407"/>
                </a:lnTo>
                <a:cubicBezTo>
                  <a:pt x="137227" y="102431"/>
                  <a:pt x="145544" y="95250"/>
                  <a:pt x="155668" y="95250"/>
                </a:cubicBezTo>
                <a:close/>
                <a:moveTo>
                  <a:pt x="84099" y="60325"/>
                </a:moveTo>
                <a:cubicBezTo>
                  <a:pt x="97755" y="60325"/>
                  <a:pt x="111051" y="66772"/>
                  <a:pt x="119676" y="77519"/>
                </a:cubicBezTo>
                <a:cubicBezTo>
                  <a:pt x="128301" y="66772"/>
                  <a:pt x="141238" y="60325"/>
                  <a:pt x="155254" y="60325"/>
                </a:cubicBezTo>
                <a:cubicBezTo>
                  <a:pt x="180769" y="60325"/>
                  <a:pt x="201253" y="81101"/>
                  <a:pt x="201253" y="106533"/>
                </a:cubicBezTo>
                <a:cubicBezTo>
                  <a:pt x="201253" y="112981"/>
                  <a:pt x="199815" y="119787"/>
                  <a:pt x="197300" y="126951"/>
                </a:cubicBezTo>
                <a:cubicBezTo>
                  <a:pt x="196581" y="129458"/>
                  <a:pt x="193706" y="130533"/>
                  <a:pt x="191550" y="129817"/>
                </a:cubicBezTo>
                <a:cubicBezTo>
                  <a:pt x="188675" y="128742"/>
                  <a:pt x="187597" y="126234"/>
                  <a:pt x="188315" y="123727"/>
                </a:cubicBezTo>
                <a:cubicBezTo>
                  <a:pt x="190831" y="117996"/>
                  <a:pt x="191909" y="111906"/>
                  <a:pt x="191909" y="106533"/>
                </a:cubicBezTo>
                <a:cubicBezTo>
                  <a:pt x="191909" y="86116"/>
                  <a:pt x="175378" y="69996"/>
                  <a:pt x="155254" y="69996"/>
                </a:cubicBezTo>
                <a:cubicBezTo>
                  <a:pt x="142316" y="69996"/>
                  <a:pt x="130098" y="76444"/>
                  <a:pt x="123629" y="87548"/>
                </a:cubicBezTo>
                <a:cubicBezTo>
                  <a:pt x="121832" y="90772"/>
                  <a:pt x="117161" y="90772"/>
                  <a:pt x="115723" y="87548"/>
                </a:cubicBezTo>
                <a:cubicBezTo>
                  <a:pt x="108895" y="76444"/>
                  <a:pt x="96677" y="69996"/>
                  <a:pt x="84099" y="69996"/>
                </a:cubicBezTo>
                <a:cubicBezTo>
                  <a:pt x="63615" y="69996"/>
                  <a:pt x="47084" y="86116"/>
                  <a:pt x="47084" y="106533"/>
                </a:cubicBezTo>
                <a:cubicBezTo>
                  <a:pt x="47084" y="141637"/>
                  <a:pt x="92364" y="177458"/>
                  <a:pt x="112130" y="191070"/>
                </a:cubicBezTo>
                <a:cubicBezTo>
                  <a:pt x="114286" y="192861"/>
                  <a:pt x="114645" y="195368"/>
                  <a:pt x="113208" y="197517"/>
                </a:cubicBezTo>
                <a:cubicBezTo>
                  <a:pt x="112130" y="198950"/>
                  <a:pt x="110692" y="199667"/>
                  <a:pt x="109255" y="199667"/>
                </a:cubicBezTo>
                <a:cubicBezTo>
                  <a:pt x="108177" y="199667"/>
                  <a:pt x="107458" y="199308"/>
                  <a:pt x="106739" y="198950"/>
                </a:cubicBezTo>
                <a:cubicBezTo>
                  <a:pt x="80865" y="180682"/>
                  <a:pt x="38100" y="144861"/>
                  <a:pt x="38100" y="106533"/>
                </a:cubicBezTo>
                <a:cubicBezTo>
                  <a:pt x="38100" y="81101"/>
                  <a:pt x="58584" y="60325"/>
                  <a:pt x="84099" y="60325"/>
                </a:cubicBezTo>
                <a:close/>
                <a:moveTo>
                  <a:pt x="119676" y="0"/>
                </a:moveTo>
                <a:cubicBezTo>
                  <a:pt x="185281" y="0"/>
                  <a:pt x="239352" y="53466"/>
                  <a:pt x="239352" y="119937"/>
                </a:cubicBezTo>
                <a:cubicBezTo>
                  <a:pt x="239352" y="128246"/>
                  <a:pt x="238270" y="136917"/>
                  <a:pt x="236468" y="145225"/>
                </a:cubicBezTo>
                <a:cubicBezTo>
                  <a:pt x="235747" y="147754"/>
                  <a:pt x="233584" y="149561"/>
                  <a:pt x="231061" y="148838"/>
                </a:cubicBezTo>
                <a:cubicBezTo>
                  <a:pt x="228538" y="148116"/>
                  <a:pt x="226735" y="145948"/>
                  <a:pt x="227456" y="143419"/>
                </a:cubicBezTo>
                <a:cubicBezTo>
                  <a:pt x="228898" y="135472"/>
                  <a:pt x="229979" y="127524"/>
                  <a:pt x="229979" y="119937"/>
                </a:cubicBezTo>
                <a:cubicBezTo>
                  <a:pt x="229979" y="58885"/>
                  <a:pt x="180235" y="9392"/>
                  <a:pt x="119676" y="9392"/>
                </a:cubicBezTo>
                <a:cubicBezTo>
                  <a:pt x="58756" y="9392"/>
                  <a:pt x="9372" y="58885"/>
                  <a:pt x="9372" y="119937"/>
                </a:cubicBezTo>
                <a:cubicBezTo>
                  <a:pt x="9372" y="159676"/>
                  <a:pt x="31000" y="196524"/>
                  <a:pt x="65245" y="216032"/>
                </a:cubicBezTo>
                <a:cubicBezTo>
                  <a:pt x="67768" y="217477"/>
                  <a:pt x="68489" y="220367"/>
                  <a:pt x="67408" y="222535"/>
                </a:cubicBezTo>
                <a:cubicBezTo>
                  <a:pt x="66687" y="223980"/>
                  <a:pt x="64884" y="225063"/>
                  <a:pt x="63443" y="225063"/>
                </a:cubicBezTo>
                <a:cubicBezTo>
                  <a:pt x="62361" y="225063"/>
                  <a:pt x="61640" y="224702"/>
                  <a:pt x="60919" y="224341"/>
                </a:cubicBezTo>
                <a:cubicBezTo>
                  <a:pt x="23430" y="203027"/>
                  <a:pt x="0" y="162927"/>
                  <a:pt x="0" y="119937"/>
                </a:cubicBezTo>
                <a:cubicBezTo>
                  <a:pt x="0" y="53466"/>
                  <a:pt x="53710" y="0"/>
                  <a:pt x="1196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77B5-317F-E32E-AC2B-C2DCB9F37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1791" y="0"/>
            <a:ext cx="9900209" cy="6858000"/>
          </a:xfrm>
          <a:prstGeom prst="rect">
            <a:avLst/>
          </a:prstGeom>
        </p:spPr>
      </p:pic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994423" y="2407338"/>
            <a:ext cx="56475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Анализ внешнего опыта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Источники</a:t>
            </a:r>
            <a:endParaRPr sz="1600" dirty="0">
              <a:solidFill>
                <a:srgbClr val="000000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C062F-185F-B877-5452-B83CAEED21BC}"/>
              </a:ext>
            </a:extLst>
          </p:cNvPr>
          <p:cNvSpPr txBox="1"/>
          <p:nvPr/>
        </p:nvSpPr>
        <p:spPr>
          <a:xfrm>
            <a:off x="977848" y="1261617"/>
            <a:ext cx="5872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Анализ передового международного опыта</a:t>
            </a:r>
            <a:r>
              <a:rPr lang="en-US" dirty="0"/>
              <a:t> </a:t>
            </a:r>
            <a:r>
              <a:rPr lang="ru-RU" dirty="0"/>
              <a:t> - стандарты, исследования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1E533-1339-94CF-840D-EAA5D77B2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4D6CC-4A96-B344-37CA-63116FB9A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7" y="2434161"/>
            <a:ext cx="2222553" cy="5669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A208CE-E5AF-1A8F-B35F-2BAE2728835D}"/>
              </a:ext>
            </a:extLst>
          </p:cNvPr>
          <p:cNvSpPr/>
          <p:nvPr/>
        </p:nvSpPr>
        <p:spPr>
          <a:xfrm>
            <a:off x="1063572" y="3106058"/>
            <a:ext cx="25940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Social Impact measurement for the Social and Solidarity Economy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1046B67-EB21-37D4-3134-911190EA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913" y="2466067"/>
            <a:ext cx="2140076" cy="53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D390C-7330-5596-D5A8-E97F4E023D2D}"/>
              </a:ext>
            </a:extLst>
          </p:cNvPr>
          <p:cNvSpPr/>
          <p:nvPr/>
        </p:nvSpPr>
        <p:spPr>
          <a:xfrm>
            <a:off x="4905668" y="3107163"/>
            <a:ext cx="27907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Reimagining Measurement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A better future for monitoring, evaluation, and learning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B3168-7F7F-29FC-DA3A-DDBEC737D2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4554" y="2289615"/>
            <a:ext cx="1587246" cy="8164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477F84-9E86-EFD5-443B-6A69809CB58E}"/>
              </a:ext>
            </a:extLst>
          </p:cNvPr>
          <p:cNvSpPr/>
          <p:nvPr/>
        </p:nvSpPr>
        <p:spPr>
          <a:xfrm>
            <a:off x="9004554" y="3097441"/>
            <a:ext cx="2433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A Guide to Classifying the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Impact of an Investment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IMPACT MANAGEMENT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6905EA-30EC-7A9F-56CC-541FC64547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197" y="4542110"/>
            <a:ext cx="1838325" cy="91916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50DF79F-64A1-F995-FD39-CFA4119C90E6}"/>
              </a:ext>
            </a:extLst>
          </p:cNvPr>
          <p:cNvSpPr/>
          <p:nvPr/>
        </p:nvSpPr>
        <p:spPr>
          <a:xfrm>
            <a:off x="1054047" y="5461273"/>
            <a:ext cx="33750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Giving in Numbers, </a:t>
            </a:r>
            <a:r>
              <a:rPr lang="en-US" sz="14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2021 EDITION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The unrivaled leader in benchmarking on corporate social investments, in partnership with companies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23D657-A77F-13A5-539C-9C7C27E0388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7763" y="4286621"/>
            <a:ext cx="1838325" cy="102129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BC8D92-1B0E-73B4-24D4-5CBEEDC0A7F4}"/>
              </a:ext>
            </a:extLst>
          </p:cNvPr>
          <p:cNvSpPr/>
          <p:nvPr/>
        </p:nvSpPr>
        <p:spPr>
          <a:xfrm>
            <a:off x="4905668" y="5461273"/>
            <a:ext cx="29619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COMPASS: 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The methodology for comparing and assessing impact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AFBE9A-4D15-E82D-689E-32EB3B6D63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2" y="-527"/>
            <a:ext cx="4535054" cy="23838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E38EC5-86CF-D819-75AF-5D90F1DA57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892" y="4483423"/>
            <a:ext cx="3108378" cy="1748463"/>
          </a:xfrm>
          <a:prstGeom prst="rect">
            <a:avLst/>
          </a:prstGeom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5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28246-0D8D-DF43-3003-A438B72D4143}"/>
              </a:ext>
            </a:extLst>
          </p:cNvPr>
          <p:cNvSpPr txBox="1"/>
          <p:nvPr/>
        </p:nvSpPr>
        <p:spPr>
          <a:xfrm>
            <a:off x="937842" y="1101597"/>
            <a:ext cx="5874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Анализ передового международного опыта – стандарты, исследования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795CF2-C85A-49DF-4D65-98A682533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CA04BC-A311-A6A8-60D9-FD2EB9E46D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23" y="2473777"/>
            <a:ext cx="2289227" cy="9156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F266A-2C43-0EE2-3524-F0B4507ECB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195" r="20325" b="41219"/>
          <a:stretch/>
        </p:blipFill>
        <p:spPr>
          <a:xfrm>
            <a:off x="968323" y="4028013"/>
            <a:ext cx="1581150" cy="11477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14BBE-ABC3-C429-4D8D-70640C728C47}"/>
              </a:ext>
            </a:extLst>
          </p:cNvPr>
          <p:cNvSpPr/>
          <p:nvPr/>
        </p:nvSpPr>
        <p:spPr>
          <a:xfrm>
            <a:off x="1025814" y="5175776"/>
            <a:ext cx="19240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Taking the Pulse 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of the European Foundation Sector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8D997D-3F13-A8DB-F3FD-980A3230F3FC}"/>
              </a:ext>
            </a:extLst>
          </p:cNvPr>
          <p:cNvSpPr/>
          <p:nvPr/>
        </p:nvSpPr>
        <p:spPr>
          <a:xfrm>
            <a:off x="6431603" y="5169736"/>
            <a:ext cx="2374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Impact Identification, Prediction and Evaluation 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FA6AC7-388C-6882-EAEE-752AC535B8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19916" r="12065" b="21833"/>
          <a:stretch/>
        </p:blipFill>
        <p:spPr>
          <a:xfrm>
            <a:off x="3469919" y="3950395"/>
            <a:ext cx="2028825" cy="11044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EE714C-676C-4670-2CEA-817C315C196D}"/>
              </a:ext>
            </a:extLst>
          </p:cNvPr>
          <p:cNvSpPr/>
          <p:nvPr/>
        </p:nvSpPr>
        <p:spPr>
          <a:xfrm>
            <a:off x="3469919" y="5175668"/>
            <a:ext cx="23022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Navigating impact measurement and management and management a mapping of IMM initiatives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30AEB3-6060-15D8-0A8D-446023B2A2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9606" y="2597902"/>
            <a:ext cx="2657475" cy="6763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CC9356-D49B-74B9-81D5-134EC771AF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20050" b="22475"/>
          <a:stretch/>
        </p:blipFill>
        <p:spPr>
          <a:xfrm>
            <a:off x="6496115" y="4028013"/>
            <a:ext cx="2235121" cy="738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F08894-2B06-DF19-12A2-CCCF9FD88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2" y="-527"/>
            <a:ext cx="4535054" cy="23838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32420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6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24894-E72F-1A7F-3E75-5EF69C8CEDFE}"/>
              </a:ext>
            </a:extLst>
          </p:cNvPr>
          <p:cNvSpPr txBox="1"/>
          <p:nvPr/>
        </p:nvSpPr>
        <p:spPr>
          <a:xfrm>
            <a:off x="977847" y="1261617"/>
            <a:ext cx="6094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Анализ передового международного опыта – методология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2EA5A-BF1B-FB88-E2C2-D0ACDED47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4530C-92E1-202D-2460-072717ED9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2" y="-527"/>
            <a:ext cx="4535054" cy="238381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BD2EC34-3A38-A7CA-FE50-D1E5673DA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14612"/>
          <a:stretch/>
        </p:blipFill>
        <p:spPr bwMode="auto">
          <a:xfrm>
            <a:off x="1070992" y="2705558"/>
            <a:ext cx="3771900" cy="84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0C7306-A9B7-B2A1-0E41-A2FB04DD976D}"/>
              </a:ext>
            </a:extLst>
          </p:cNvPr>
          <p:cNvSpPr/>
          <p:nvPr/>
        </p:nvSpPr>
        <p:spPr>
          <a:xfrm>
            <a:off x="1015938" y="3656484"/>
            <a:ext cx="388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How IFC Measures the Development Impact of Its Interventions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0F74F5-8B24-A87C-C497-C967410A1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2950765"/>
            <a:ext cx="2228850" cy="3524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4588EF-EFDB-73A6-8E47-ED7277327C6E}"/>
              </a:ext>
            </a:extLst>
          </p:cNvPr>
          <p:cNvSpPr/>
          <p:nvPr/>
        </p:nvSpPr>
        <p:spPr>
          <a:xfrm>
            <a:off x="9175304" y="3429000"/>
            <a:ext cx="2788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Evidence-Informed Program Design</a:t>
            </a:r>
          </a:p>
        </p:txBody>
      </p:sp>
      <p:pic>
        <p:nvPicPr>
          <p:cNvPr id="15" name="Picture 14" descr="G:\YandexDisk\Скриншоты\2022-10-31_19-54-22.png">
            <a:extLst>
              <a:ext uri="{FF2B5EF4-FFF2-40B4-BE49-F238E27FC236}">
                <a16:creationId xmlns:a16="http://schemas.microsoft.com/office/drawing/2014/main" id="{0B664742-528C-D186-B506-85FCB9F9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232" y="4381991"/>
            <a:ext cx="1932701" cy="1278632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26CBE01-BEBD-B86B-A7CC-15C32830D3E8}"/>
              </a:ext>
            </a:extLst>
          </p:cNvPr>
          <p:cNvSpPr/>
          <p:nvPr/>
        </p:nvSpPr>
        <p:spPr>
          <a:xfrm>
            <a:off x="1077979" y="5827469"/>
            <a:ext cx="2748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The Impact Due Diligence Guide 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52C577-4B31-180E-72C6-41D762EAFD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7000" b="21230"/>
          <a:stretch/>
        </p:blipFill>
        <p:spPr>
          <a:xfrm>
            <a:off x="9248775" y="4902225"/>
            <a:ext cx="1798554" cy="11109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CBE5FE-E0D3-82FE-22E4-C5FBBD48DCD7}"/>
              </a:ext>
            </a:extLst>
          </p:cNvPr>
          <p:cNvSpPr/>
          <p:nvPr/>
        </p:nvSpPr>
        <p:spPr>
          <a:xfrm>
            <a:off x="9175304" y="6078929"/>
            <a:ext cx="21649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 The Impact Compass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F9D3912-767D-EDD6-47CE-E1C81CD1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513250"/>
            <a:ext cx="1296938" cy="12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EA0366A-8E34-D6A9-7048-7E1A7C56B3A3}"/>
              </a:ext>
            </a:extLst>
          </p:cNvPr>
          <p:cNvSpPr/>
          <p:nvPr/>
        </p:nvSpPr>
        <p:spPr>
          <a:xfrm>
            <a:off x="5701035" y="5770028"/>
            <a:ext cx="2993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The Transformative Impact Grid 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A Tool for Evaluating Potential Investments 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&amp; Measuring Outcomes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AC9C7-B137-A3F1-51C9-AFBD67FED07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6435" y="2621235"/>
            <a:ext cx="2009776" cy="70108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FA3DEA2-F405-67C9-BA2B-B24433431E38}"/>
              </a:ext>
            </a:extLst>
          </p:cNvPr>
          <p:cNvSpPr/>
          <p:nvPr/>
        </p:nvSpPr>
        <p:spPr>
          <a:xfrm>
            <a:off x="5587948" y="3429000"/>
            <a:ext cx="2527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Learning for social impact 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What foundations can do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9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9B494-45A2-F3E2-D59A-0FA7DC60BF7E}"/>
              </a:ext>
            </a:extLst>
          </p:cNvPr>
          <p:cNvSpPr txBox="1"/>
          <p:nvPr/>
        </p:nvSpPr>
        <p:spPr>
          <a:xfrm>
            <a:off x="977848" y="1261617"/>
            <a:ext cx="5605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Анализ передового международного опыта – кейсы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9722A-7EAA-C776-BD47-978A9195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BFCE0-A70D-188D-2CD3-8420A0E8E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2" y="-527"/>
            <a:ext cx="4535054" cy="238381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44E2B07-681B-88CB-1AC5-982CFBE4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300" y="2484917"/>
            <a:ext cx="2471286" cy="10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622760-6587-8FF9-5F53-83BE53E449AE}"/>
              </a:ext>
            </a:extLst>
          </p:cNvPr>
          <p:cNvSpPr/>
          <p:nvPr/>
        </p:nvSpPr>
        <p:spPr>
          <a:xfrm>
            <a:off x="4486300" y="3532541"/>
            <a:ext cx="2990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Practical Impact: GIF’s approach to impact measurement 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84720B-9E3C-157C-FCAF-58A852754D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3925" y="2609271"/>
            <a:ext cx="2676526" cy="8921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C862F1-2E6A-0457-A630-90931FBC7763}"/>
              </a:ext>
            </a:extLst>
          </p:cNvPr>
          <p:cNvSpPr/>
          <p:nvPr/>
        </p:nvSpPr>
        <p:spPr>
          <a:xfrm>
            <a:off x="8467731" y="3501446"/>
            <a:ext cx="2828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ru-RU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Руководство по измерению результатов для практических целей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E393C314-87D9-7030-8159-DFF38AE1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275" y="4647059"/>
            <a:ext cx="1800200" cy="70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A35B90-1789-5115-9859-9E5A8A4B501F}"/>
              </a:ext>
            </a:extLst>
          </p:cNvPr>
          <p:cNvSpPr/>
          <p:nvPr/>
        </p:nvSpPr>
        <p:spPr>
          <a:xfrm>
            <a:off x="1057275" y="5328352"/>
            <a:ext cx="2095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J.P. Morgan DFI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Methodology </a:t>
            </a:r>
            <a:r>
              <a:rPr lang="ru-RU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2022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E2DC302-5002-90D5-B8C7-029411C7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9727" y="4763616"/>
            <a:ext cx="2088232" cy="4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CD2B64-F793-8173-FFAD-3ACABB7FC51A}"/>
              </a:ext>
            </a:extLst>
          </p:cNvPr>
          <p:cNvSpPr/>
          <p:nvPr/>
        </p:nvSpPr>
        <p:spPr>
          <a:xfrm>
            <a:off x="4514862" y="5349576"/>
            <a:ext cx="2990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Root Capital’s Expected Impact Rating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616FD4-43E9-A887-EB50-6091FE94CF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37433" b="36762"/>
          <a:stretch/>
        </p:blipFill>
        <p:spPr>
          <a:xfrm>
            <a:off x="8467731" y="4574752"/>
            <a:ext cx="2740059" cy="70709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FBF093-8422-6955-A57E-543AA8187C80}"/>
              </a:ext>
            </a:extLst>
          </p:cNvPr>
          <p:cNvSpPr/>
          <p:nvPr/>
        </p:nvSpPr>
        <p:spPr>
          <a:xfrm>
            <a:off x="8467731" y="5358272"/>
            <a:ext cx="2990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Managing a Portfolio for Impact IDB </a:t>
            </a:r>
            <a:r>
              <a:rPr lang="en-US" sz="1400" dirty="0" err="1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Invest’s</a:t>
            </a: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 Impact Management Framework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F127E7-EC72-555D-D4E7-B63A2409AD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9" y="2617470"/>
            <a:ext cx="2642485" cy="99936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EF1E140-7852-4A87-49A4-05545200111B}"/>
              </a:ext>
            </a:extLst>
          </p:cNvPr>
          <p:cNvSpPr/>
          <p:nvPr/>
        </p:nvSpPr>
        <p:spPr>
          <a:xfrm>
            <a:off x="712912" y="3542184"/>
            <a:ext cx="29637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US" sz="1400" b="1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More then management</a:t>
            </a:r>
          </a:p>
          <a:p>
            <a:pPr>
              <a:buSzPts val="1400"/>
            </a:pPr>
            <a:r>
              <a:rPr lang="en-US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A Practitioner’s Journey to Impact Management</a:t>
            </a:r>
            <a:endParaRPr lang="ru-RU" sz="14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11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10FF7-291D-416D-1B88-2D52C7C0D04E}"/>
              </a:ext>
            </a:extLst>
          </p:cNvPr>
          <p:cNvSpPr txBox="1"/>
          <p:nvPr/>
        </p:nvSpPr>
        <p:spPr>
          <a:xfrm>
            <a:off x="977848" y="1261617"/>
            <a:ext cx="4937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400" b="1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Анализ передового российского опыта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D5CD0-1CF0-EF77-0F70-BC621B717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7584C-2765-D6E0-5574-970A69AC7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2" y="-527"/>
            <a:ext cx="4535054" cy="238381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841E94-2335-E1D0-2CE3-D6585D66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285" y="2354785"/>
            <a:ext cx="3330377" cy="20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593CFAC-8049-F4FB-305B-163D6F4E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284" y="4659939"/>
            <a:ext cx="3330377" cy="18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937E4-FFA0-C751-537B-CE90783939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6495" y="2278170"/>
            <a:ext cx="2198288" cy="7859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79AD82-5A78-D2AA-C51E-F8EAA8414283}"/>
              </a:ext>
            </a:extLst>
          </p:cNvPr>
          <p:cNvSpPr/>
          <p:nvPr/>
        </p:nvSpPr>
        <p:spPr>
          <a:xfrm>
            <a:off x="5068870" y="3134817"/>
            <a:ext cx="32454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ru-RU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Стратегия Благотворительного фонда Елены и Геннадия Тимченко 2023—2032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C78C4-AF1F-7060-9FC6-15E77A3CF27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86824" y="2424460"/>
            <a:ext cx="2466975" cy="6686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AAE0A2-C870-9294-85FB-0E8E2C76078A}"/>
              </a:ext>
            </a:extLst>
          </p:cNvPr>
          <p:cNvSpPr/>
          <p:nvPr/>
        </p:nvSpPr>
        <p:spPr>
          <a:xfrm>
            <a:off x="8886823" y="3134270"/>
            <a:ext cx="3105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ru-RU" sz="14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Оценка уровня организационной зрелости НКО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4CFE3C-D445-6E9F-AE17-7EFF8C5C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6813" y="4765387"/>
            <a:ext cx="2779191" cy="135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Company">
            <a:extLst>
              <a:ext uri="{FF2B5EF4-FFF2-40B4-BE49-F238E27FC236}">
                <a16:creationId xmlns:a16="http://schemas.microsoft.com/office/drawing/2014/main" id="{10635513-C533-D9D0-997C-DF330E79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9349" y="4856384"/>
            <a:ext cx="1188899" cy="1141343"/>
          </a:xfrm>
          <a:prstGeom prst="rect">
            <a:avLst/>
          </a:prstGeom>
          <a:noFill/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A55AAFC3-C502-00CD-450D-AB76431E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38616" y="5079265"/>
            <a:ext cx="2507299" cy="8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2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54A1A7-C868-AC12-5F3A-B5B11154D6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193"/>
            <a:ext cx="798428" cy="1847714"/>
          </a:xfrm>
          <a:prstGeom prst="rect">
            <a:avLst/>
          </a:prstGeom>
        </p:spPr>
      </p:pic>
      <p:sp>
        <p:nvSpPr>
          <p:cNvPr id="5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66" y="1068688"/>
            <a:ext cx="3546458" cy="43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92878" y="3414777"/>
            <a:ext cx="57911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Разработан</a:t>
            </a:r>
            <a:b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</a:b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гибкий </a:t>
            </a:r>
            <a:r>
              <a:rPr lang="ru-RU" sz="2400" b="1" dirty="0" smtClean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инструмент </a:t>
            </a: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/>
            </a:r>
            <a:b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</a:b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rPr>
              <a:t>для </a:t>
            </a: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оценки социальных проектов</a:t>
            </a: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, </a:t>
            </a: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который позволяет</a:t>
            </a:r>
            <a:endParaRPr lang="ru-RU"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прогнозировать социальную значимость, назначать показатели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проектировать метрики эффективности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улучшать дизайн проекта за счет лучшего нацеливания на проблему и внимания к основным аспектам стратегического планирования </a:t>
            </a:r>
            <a:endParaRPr lang="ru-RU" sz="1600" dirty="0"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943104-CB2B-5035-1873-0E5378552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98" y="-526"/>
            <a:ext cx="3566167" cy="18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77B5-317F-E32E-AC2B-C2DCB9F37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1791" y="0"/>
            <a:ext cx="9900209" cy="6858000"/>
          </a:xfrm>
          <a:prstGeom prst="rect">
            <a:avLst/>
          </a:prstGeom>
        </p:spPr>
      </p:pic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ECEEBC20-D7EF-38EF-7666-EC1C5321E0FF}"/>
              </a:ext>
            </a:extLst>
          </p:cNvPr>
          <p:cNvSpPr/>
          <p:nvPr/>
        </p:nvSpPr>
        <p:spPr>
          <a:xfrm>
            <a:off x="994423" y="2407338"/>
            <a:ext cx="564754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200" b="1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Методика оценки</a:t>
            </a:r>
            <a:br>
              <a:rPr lang="ru-RU" sz="3200" b="1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</a:br>
            <a:r>
              <a:rPr lang="ru-RU" sz="3200" b="1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проектов и решений  с </a:t>
            </a:r>
            <a:r>
              <a:rPr lang="ru-RU" sz="3200" b="1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учетом социальной значимости </a:t>
            </a:r>
            <a:endParaRPr lang="ru-RU" sz="3200" b="1" dirty="0" smtClean="0">
              <a:solidFill>
                <a:srgbClr val="18574E"/>
              </a:solidFill>
              <a:latin typeface="SB Sans Display Semibold" panose="020B0703040504020204" pitchFamily="34" charset="0"/>
              <a:ea typeface="Verdana"/>
              <a:cs typeface="SB Sans Display Semibold" panose="020B0703040504020204" pitchFamily="34" charset="0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200" b="1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(</a:t>
            </a:r>
            <a:r>
              <a:rPr lang="ru-RU" sz="3200" b="1" dirty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МОРСЗ</a:t>
            </a:r>
            <a:r>
              <a:rPr lang="ru-RU" sz="3200" b="1" dirty="0" smtClean="0">
                <a:solidFill>
                  <a:srgbClr val="18574E"/>
                </a:solidFill>
                <a:latin typeface="SB Sans Display Semibold" panose="020B0703040504020204" pitchFamily="34" charset="0"/>
                <a:ea typeface="Verdana"/>
                <a:cs typeface="SB Sans Display Semibold" panose="020B0703040504020204" pitchFamily="34" charset="0"/>
                <a:sym typeface="Verdana"/>
              </a:rPr>
              <a:t>)</a:t>
            </a:r>
            <a:endParaRPr lang="en-US" sz="3200" b="1" dirty="0" smtClean="0">
              <a:solidFill>
                <a:srgbClr val="18574E"/>
              </a:solidFill>
              <a:latin typeface="SB Sans Display Semibold" panose="020B0703040504020204" pitchFamily="34" charset="0"/>
              <a:ea typeface="Verdana"/>
              <a:cs typeface="SB Sans Display Semibold" panose="020B0703040504020204" pitchFamily="34" charset="0"/>
              <a:sym typeface="Verdana"/>
            </a:endParaRPr>
          </a:p>
          <a:p>
            <a:pPr>
              <a:buClr>
                <a:srgbClr val="000000"/>
              </a:buClr>
              <a:buSzPts val="4400"/>
            </a:pPr>
            <a:r>
              <a:rPr lang="ru-RU" sz="1600" dirty="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Краткое описание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3200" b="1" dirty="0">
              <a:solidFill>
                <a:srgbClr val="18574E"/>
              </a:solidFill>
              <a:latin typeface="SB Sans Display Semibold" panose="020B0703040504020204" pitchFamily="34" charset="0"/>
              <a:ea typeface="Verdana"/>
              <a:cs typeface="SB Sans Display Semibold" panose="020B0703040504020204" pitchFamily="34" charset="0"/>
              <a:sym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4" name="Google Shape;135;p2">
            <a:extLst>
              <a:ext uri="{FF2B5EF4-FFF2-40B4-BE49-F238E27FC236}">
                <a16:creationId xmlns:a16="http://schemas.microsoft.com/office/drawing/2014/main" id="{A64A9236-FCC0-EDF8-5377-20ED4D35DF25}"/>
              </a:ext>
            </a:extLst>
          </p:cNvPr>
          <p:cNvSpPr txBox="1"/>
          <p:nvPr/>
        </p:nvSpPr>
        <p:spPr>
          <a:xfrm>
            <a:off x="971253" y="1411748"/>
            <a:ext cx="6391596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Методика (прогностической)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оценк</a:t>
            </a:r>
            <a:r>
              <a:rPr lang="ru-RU" sz="1600" b="1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и решений* с учетом социальной значимости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 </a:t>
            </a:r>
            <a:r>
              <a:rPr lang="ru-RU" sz="1600" b="1" i="0" u="none" strike="noStrike" cap="none" dirty="0" smtClean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(МОРСЗ)— </a:t>
            </a:r>
            <a:r>
              <a:rPr lang="ru-RU" sz="1600" i="0" u="none" strike="noStrike" cap="none" dirty="0"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это </a:t>
            </a:r>
            <a:r>
              <a:rPr lang="ru-RU" sz="1600" dirty="0"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совокупность  правил, алгоритмов и способов получения  обоснованной информации о  потенциальном социальном </a:t>
            </a:r>
            <a:r>
              <a:rPr lang="ru-RU" sz="1600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воздействии решения</a:t>
            </a:r>
            <a:r>
              <a:rPr lang="en-US" sz="1600" dirty="0">
                <a:solidFill>
                  <a:schemeClr val="dk1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 </a:t>
            </a:r>
            <a:r>
              <a:rPr lang="ru-RU" sz="1600" dirty="0"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с учетом стратегического соответствия, уровня доказательности и </a:t>
            </a:r>
            <a:r>
              <a:rPr lang="ru-RU" sz="1600" dirty="0" smtClean="0"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Calibri"/>
              </a:rPr>
              <a:t>рисков</a:t>
            </a:r>
            <a:endParaRPr lang="ru-RU" sz="1600" dirty="0"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400" dirty="0" smtClean="0">
              <a:latin typeface="SB Sans Display Light" panose="020B0303040504020204" pitchFamily="34" charset="0"/>
              <a:ea typeface="Times New Roman" panose="02020603050405020304" pitchFamily="18" charset="0"/>
              <a:sym typeface="Calibri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1400" dirty="0" smtClean="0">
                <a:latin typeface="SB Sans Display Light" panose="020B0303040504020204" pitchFamily="34" charset="0"/>
                <a:ea typeface="Times New Roman" panose="02020603050405020304" pitchFamily="18" charset="0"/>
              </a:rPr>
              <a:t>Методика </a:t>
            </a: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</a:rPr>
              <a:t>разработана по результатам </a:t>
            </a:r>
            <a:r>
              <a:rPr lang="ru-RU" sz="1400" b="1" dirty="0">
                <a:latin typeface="SB Sans Display Light" panose="020B0303040504020204" pitchFamily="34" charset="0"/>
                <a:ea typeface="Times New Roman" panose="02020603050405020304" pitchFamily="18" charset="0"/>
              </a:rPr>
              <a:t>анализа 30 </a:t>
            </a:r>
            <a:r>
              <a:rPr lang="ru-RU" sz="1400" b="1" dirty="0" smtClean="0">
                <a:latin typeface="SB Sans Display Light" panose="020B0303040504020204" pitchFamily="34" charset="0"/>
                <a:ea typeface="Times New Roman" panose="02020603050405020304" pitchFamily="18" charset="0"/>
              </a:rPr>
              <a:t>практик из международного </a:t>
            </a:r>
            <a:r>
              <a:rPr lang="ru-RU" sz="1400" b="1" dirty="0">
                <a:latin typeface="SB Sans Display Light" panose="020B0303040504020204" pitchFamily="34" charset="0"/>
                <a:ea typeface="Times New Roman" panose="02020603050405020304" pitchFamily="18" charset="0"/>
              </a:rPr>
              <a:t>и российского </a:t>
            </a:r>
            <a:r>
              <a:rPr lang="ru-RU" sz="1400" b="1" dirty="0" smtClean="0">
                <a:latin typeface="SB Sans Display Light" panose="020B0303040504020204" pitchFamily="34" charset="0"/>
                <a:ea typeface="Times New Roman" panose="02020603050405020304" pitchFamily="18" charset="0"/>
              </a:rPr>
              <a:t>опыта</a:t>
            </a:r>
            <a:r>
              <a:rPr lang="ru-RU" sz="1400" b="1" dirty="0">
                <a:latin typeface="SB Sans Display Light" panose="020B0303040504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SB Sans Display Light" panose="020B0303040504020204" pitchFamily="34" charset="0"/>
                <a:ea typeface="Times New Roman" panose="02020603050405020304" pitchFamily="18" charset="0"/>
              </a:rPr>
              <a:t>и направлена на </a:t>
            </a: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выявление и оценку </a:t>
            </a:r>
            <a:r>
              <a:rPr lang="ru-RU" sz="1400" b="1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потенциальных социальных результатов и эффектов</a:t>
            </a: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, которые связаны с реализацией поддержанных </a:t>
            </a:r>
            <a:r>
              <a:rPr lang="ru-RU" sz="1400" dirty="0" smtClean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решений</a:t>
            </a: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. </a:t>
            </a:r>
            <a:endParaRPr lang="ru-RU" sz="1400" dirty="0" smtClean="0">
              <a:latin typeface="SB Sans Display Light" panose="020B0303040504020204" pitchFamily="34" charset="0"/>
              <a:ea typeface="Times New Roman" panose="02020603050405020304" pitchFamily="18" charset="0"/>
              <a:sym typeface="Calibri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ts val="1800"/>
            </a:pPr>
            <a:endParaRPr lang="ru-RU"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Прогностическая оценка встраивается в общий цикл реализации решения как </a:t>
            </a:r>
            <a:r>
              <a:rPr lang="ru-RU" sz="1400" b="1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основа</a:t>
            </a:r>
            <a:r>
              <a:rPr lang="ru-RU" sz="1400" dirty="0">
                <a:latin typeface="SB Sans Display Light" panose="020B0303040504020204" pitchFamily="34" charset="0"/>
                <a:ea typeface="Times New Roman" panose="02020603050405020304" pitchFamily="18" charset="0"/>
                <a:sym typeface="Calibri"/>
              </a:rPr>
              <a:t> для дальнейшего управления  и усиления  социального воздействия, выстраивания процессов мониторинга и оценки, поддержки обучения и продвижения .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943104-CB2B-5035-1873-0E5378552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98" y="-526"/>
            <a:ext cx="3566167" cy="1874524"/>
          </a:xfrm>
          <a:prstGeom prst="rect">
            <a:avLst/>
          </a:prstGeom>
        </p:spPr>
      </p:pic>
      <p:sp>
        <p:nvSpPr>
          <p:cNvPr id="9" name="Часть круга 8">
            <a:extLst>
              <a:ext uri="{FF2B5EF4-FFF2-40B4-BE49-F238E27FC236}">
                <a16:creationId xmlns:a16="http://schemas.microsoft.com/office/drawing/2014/main" id="{78E241F0-C579-1386-A728-0F1C14767A70}"/>
              </a:ext>
            </a:extLst>
          </p:cNvPr>
          <p:cNvSpPr/>
          <p:nvPr/>
        </p:nvSpPr>
        <p:spPr>
          <a:xfrm>
            <a:off x="8991001" y="3041855"/>
            <a:ext cx="1777955" cy="1777955"/>
          </a:xfrm>
          <a:prstGeom prst="pie">
            <a:avLst>
              <a:gd name="adj1" fmla="val 11894723"/>
              <a:gd name="adj2" fmla="val 16222341"/>
            </a:avLst>
          </a:prstGeom>
          <a:solidFill>
            <a:srgbClr val="57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Часть круга 9">
            <a:extLst>
              <a:ext uri="{FF2B5EF4-FFF2-40B4-BE49-F238E27FC236}">
                <a16:creationId xmlns:a16="http://schemas.microsoft.com/office/drawing/2014/main" id="{ADBB3EA5-FF62-3B04-2D3B-0BDB7A9A6585}"/>
              </a:ext>
            </a:extLst>
          </p:cNvPr>
          <p:cNvSpPr/>
          <p:nvPr/>
        </p:nvSpPr>
        <p:spPr>
          <a:xfrm rot="4284598">
            <a:off x="9053294" y="3041855"/>
            <a:ext cx="1777955" cy="1777955"/>
          </a:xfrm>
          <a:prstGeom prst="pie">
            <a:avLst>
              <a:gd name="adj1" fmla="val 11894723"/>
              <a:gd name="adj2" fmla="val 16222341"/>
            </a:avLst>
          </a:prstGeom>
          <a:solidFill>
            <a:srgbClr val="57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Часть круга 10">
            <a:extLst>
              <a:ext uri="{FF2B5EF4-FFF2-40B4-BE49-F238E27FC236}">
                <a16:creationId xmlns:a16="http://schemas.microsoft.com/office/drawing/2014/main" id="{D69AC6C4-B90C-2460-5C0E-74C369858650}"/>
              </a:ext>
            </a:extLst>
          </p:cNvPr>
          <p:cNvSpPr/>
          <p:nvPr/>
        </p:nvSpPr>
        <p:spPr>
          <a:xfrm rot="8613617">
            <a:off x="9075415" y="3094024"/>
            <a:ext cx="1777955" cy="1777955"/>
          </a:xfrm>
          <a:prstGeom prst="pie">
            <a:avLst>
              <a:gd name="adj1" fmla="val 11894723"/>
              <a:gd name="adj2" fmla="val 16222341"/>
            </a:avLst>
          </a:prstGeom>
          <a:solidFill>
            <a:srgbClr val="57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Часть круга 11">
            <a:extLst>
              <a:ext uri="{FF2B5EF4-FFF2-40B4-BE49-F238E27FC236}">
                <a16:creationId xmlns:a16="http://schemas.microsoft.com/office/drawing/2014/main" id="{465E7875-F707-C33A-CB8D-DEB12E11A57D}"/>
              </a:ext>
            </a:extLst>
          </p:cNvPr>
          <p:cNvSpPr/>
          <p:nvPr/>
        </p:nvSpPr>
        <p:spPr>
          <a:xfrm rot="12905257">
            <a:off x="9022809" y="3129386"/>
            <a:ext cx="1777955" cy="1777955"/>
          </a:xfrm>
          <a:prstGeom prst="pie">
            <a:avLst>
              <a:gd name="adj1" fmla="val 11894723"/>
              <a:gd name="adj2" fmla="val 16222341"/>
            </a:avLst>
          </a:prstGeom>
          <a:solidFill>
            <a:srgbClr val="57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C074D3D-A412-90EC-9EB6-8F183F310F87}"/>
              </a:ext>
            </a:extLst>
          </p:cNvPr>
          <p:cNvSpPr/>
          <p:nvPr/>
        </p:nvSpPr>
        <p:spPr>
          <a:xfrm rot="17200443">
            <a:off x="8973672" y="3092264"/>
            <a:ext cx="1777955" cy="1777955"/>
          </a:xfrm>
          <a:prstGeom prst="pie">
            <a:avLst>
              <a:gd name="adj1" fmla="val 11894723"/>
              <a:gd name="adj2" fmla="val 16222341"/>
            </a:avLst>
          </a:prstGeom>
          <a:solidFill>
            <a:srgbClr val="57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58EA9-315A-B4B0-E29A-276FA51C0735}"/>
              </a:ext>
            </a:extLst>
          </p:cNvPr>
          <p:cNvSpPr txBox="1"/>
          <p:nvPr/>
        </p:nvSpPr>
        <p:spPr>
          <a:xfrm>
            <a:off x="9232143" y="3409494"/>
            <a:ext cx="66995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Отчетность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D7A36-FE00-30EC-6B6A-15B94F3BAA7D}"/>
              </a:ext>
            </a:extLst>
          </p:cNvPr>
          <p:cNvSpPr txBox="1"/>
          <p:nvPr/>
        </p:nvSpPr>
        <p:spPr>
          <a:xfrm>
            <a:off x="10051994" y="3387728"/>
            <a:ext cx="6699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Опреде-ление</a:t>
            </a:r>
            <a:r>
              <a:rPr lang="ru-RU" sz="9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E5762-D28B-6FEC-D93C-19EE03C67D9A}"/>
              </a:ext>
            </a:extLst>
          </p:cNvPr>
          <p:cNvSpPr txBox="1"/>
          <p:nvPr/>
        </p:nvSpPr>
        <p:spPr>
          <a:xfrm>
            <a:off x="9150248" y="3948095"/>
            <a:ext cx="66995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Оценка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697CB-D8E5-2BA1-EFFD-3B225528EA6E}"/>
              </a:ext>
            </a:extLst>
          </p:cNvPr>
          <p:cNvSpPr txBox="1"/>
          <p:nvPr/>
        </p:nvSpPr>
        <p:spPr>
          <a:xfrm>
            <a:off x="10209921" y="3938811"/>
            <a:ext cx="6699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Планиро-вание</a:t>
            </a:r>
            <a:endParaRPr lang="ru-RU" sz="9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EE026-E8B9-DB07-3DBC-48F5BB22D676}"/>
              </a:ext>
            </a:extLst>
          </p:cNvPr>
          <p:cNvSpPr txBox="1"/>
          <p:nvPr/>
        </p:nvSpPr>
        <p:spPr>
          <a:xfrm>
            <a:off x="9541082" y="4507957"/>
            <a:ext cx="802378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Мониторинг</a:t>
            </a:r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5BD4A6D1-C2E8-A234-2888-C5FE35C87169}"/>
              </a:ext>
            </a:extLst>
          </p:cNvPr>
          <p:cNvSpPr/>
          <p:nvPr/>
        </p:nvSpPr>
        <p:spPr>
          <a:xfrm>
            <a:off x="8989012" y="3043253"/>
            <a:ext cx="1787943" cy="1793255"/>
          </a:xfrm>
          <a:prstGeom prst="arc">
            <a:avLst>
              <a:gd name="adj1" fmla="val 11921051"/>
              <a:gd name="adj2" fmla="val 16208534"/>
            </a:avLst>
          </a:prstGeom>
          <a:ln w="88900">
            <a:solidFill>
              <a:srgbClr val="9B8EF6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10031D5F-1E8E-7413-F1BE-B813B2062815}"/>
              </a:ext>
            </a:extLst>
          </p:cNvPr>
          <p:cNvSpPr/>
          <p:nvPr/>
        </p:nvSpPr>
        <p:spPr>
          <a:xfrm rot="5400000">
            <a:off x="9036921" y="3034204"/>
            <a:ext cx="1787943" cy="1793255"/>
          </a:xfrm>
          <a:prstGeom prst="arc">
            <a:avLst>
              <a:gd name="adj1" fmla="val 10820471"/>
              <a:gd name="adj2" fmla="val 15137557"/>
            </a:avLst>
          </a:prstGeom>
          <a:ln w="88900">
            <a:solidFill>
              <a:srgbClr val="9B8EF6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C6DCE2B0-8845-1D13-A816-818B84A576D2}"/>
              </a:ext>
            </a:extLst>
          </p:cNvPr>
          <p:cNvSpPr/>
          <p:nvPr/>
        </p:nvSpPr>
        <p:spPr>
          <a:xfrm rot="9630241">
            <a:off x="9048300" y="3099501"/>
            <a:ext cx="1787943" cy="1793255"/>
          </a:xfrm>
          <a:prstGeom prst="arc">
            <a:avLst>
              <a:gd name="adj1" fmla="val 10848621"/>
              <a:gd name="adj2" fmla="val 15137557"/>
            </a:avLst>
          </a:prstGeom>
          <a:ln w="88900">
            <a:solidFill>
              <a:srgbClr val="9B8EF6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A233137D-1846-0776-83F3-50FA661C5076}"/>
              </a:ext>
            </a:extLst>
          </p:cNvPr>
          <p:cNvSpPr/>
          <p:nvPr/>
        </p:nvSpPr>
        <p:spPr>
          <a:xfrm rot="13924195">
            <a:off x="8986006" y="3096369"/>
            <a:ext cx="1787943" cy="1793255"/>
          </a:xfrm>
          <a:prstGeom prst="arc">
            <a:avLst>
              <a:gd name="adj1" fmla="val 10839500"/>
              <a:gd name="adj2" fmla="val 15078687"/>
            </a:avLst>
          </a:prstGeom>
          <a:ln w="88900">
            <a:solidFill>
              <a:srgbClr val="9B8EF6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FB31859E-0D18-74EF-B1F5-4D51D142794D}"/>
              </a:ext>
            </a:extLst>
          </p:cNvPr>
          <p:cNvSpPr/>
          <p:nvPr/>
        </p:nvSpPr>
        <p:spPr>
          <a:xfrm rot="18221969">
            <a:off x="8981269" y="3053804"/>
            <a:ext cx="1787943" cy="1793255"/>
          </a:xfrm>
          <a:prstGeom prst="arc">
            <a:avLst>
              <a:gd name="adj1" fmla="val 10824130"/>
              <a:gd name="adj2" fmla="val 15081924"/>
            </a:avLst>
          </a:prstGeom>
          <a:ln w="88900">
            <a:solidFill>
              <a:srgbClr val="9B8EF6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круговая 30">
            <a:extLst>
              <a:ext uri="{FF2B5EF4-FFF2-40B4-BE49-F238E27FC236}">
                <a16:creationId xmlns:a16="http://schemas.microsoft.com/office/drawing/2014/main" id="{F9D511B8-4854-13A7-73F4-1EC653293A66}"/>
              </a:ext>
            </a:extLst>
          </p:cNvPr>
          <p:cNvSpPr/>
          <p:nvPr/>
        </p:nvSpPr>
        <p:spPr>
          <a:xfrm>
            <a:off x="8523798" y="2547345"/>
            <a:ext cx="2808000" cy="2808000"/>
          </a:xfrm>
          <a:prstGeom prst="circularArrow">
            <a:avLst>
              <a:gd name="adj1" fmla="val 12075"/>
              <a:gd name="adj2" fmla="val 467626"/>
              <a:gd name="adj3" fmla="val 1286934"/>
              <a:gd name="adj4" fmla="val 16266982"/>
              <a:gd name="adj5" fmla="val 62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круговая 34">
            <a:extLst>
              <a:ext uri="{FF2B5EF4-FFF2-40B4-BE49-F238E27FC236}">
                <a16:creationId xmlns:a16="http://schemas.microsoft.com/office/drawing/2014/main" id="{E33CCA39-2A0F-CFA8-EB6A-D597525C27F4}"/>
              </a:ext>
            </a:extLst>
          </p:cNvPr>
          <p:cNvSpPr/>
          <p:nvPr/>
        </p:nvSpPr>
        <p:spPr>
          <a:xfrm rot="7318458">
            <a:off x="8501588" y="2604278"/>
            <a:ext cx="2808000" cy="2808000"/>
          </a:xfrm>
          <a:prstGeom prst="circularArrow">
            <a:avLst>
              <a:gd name="adj1" fmla="val 12075"/>
              <a:gd name="adj2" fmla="val 467626"/>
              <a:gd name="adj3" fmla="val 1286934"/>
              <a:gd name="adj4" fmla="val 16266982"/>
              <a:gd name="adj5" fmla="val 62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круговая 35">
            <a:extLst>
              <a:ext uri="{FF2B5EF4-FFF2-40B4-BE49-F238E27FC236}">
                <a16:creationId xmlns:a16="http://schemas.microsoft.com/office/drawing/2014/main" id="{B589233D-C5FB-05BA-915E-DA725437AC3C}"/>
              </a:ext>
            </a:extLst>
          </p:cNvPr>
          <p:cNvSpPr/>
          <p:nvPr/>
        </p:nvSpPr>
        <p:spPr>
          <a:xfrm rot="14449272">
            <a:off x="8466600" y="2562469"/>
            <a:ext cx="2808000" cy="2808000"/>
          </a:xfrm>
          <a:prstGeom prst="circularArrow">
            <a:avLst>
              <a:gd name="adj1" fmla="val 12075"/>
              <a:gd name="adj2" fmla="val 467626"/>
              <a:gd name="adj3" fmla="val 1286934"/>
              <a:gd name="adj4" fmla="val 16266982"/>
              <a:gd name="adj5" fmla="val 62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65E9AA-3A09-4728-B636-A1218377B7C0}"/>
              </a:ext>
            </a:extLst>
          </p:cNvPr>
          <p:cNvSpPr txBox="1"/>
          <p:nvPr/>
        </p:nvSpPr>
        <p:spPr>
          <a:xfrm rot="11070465">
            <a:off x="8674184" y="2696206"/>
            <a:ext cx="2513417" cy="25405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98716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1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 время реализации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23E469-58E2-3664-DE61-B3327FF38D22}"/>
              </a:ext>
            </a:extLst>
          </p:cNvPr>
          <p:cNvSpPr txBox="1"/>
          <p:nvPr/>
        </p:nvSpPr>
        <p:spPr>
          <a:xfrm rot="18291494">
            <a:off x="8667107" y="2738015"/>
            <a:ext cx="2513417" cy="25405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64446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1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После реализации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DF5358-578D-D763-9DC6-DD6F8E343E3D}"/>
              </a:ext>
            </a:extLst>
          </p:cNvPr>
          <p:cNvSpPr txBox="1"/>
          <p:nvPr/>
        </p:nvSpPr>
        <p:spPr>
          <a:xfrm rot="3597257">
            <a:off x="8623268" y="2696205"/>
            <a:ext cx="2513417" cy="25405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37984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32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 начала реализации </a:t>
            </a:r>
          </a:p>
        </p:txBody>
      </p:sp>
      <p:sp>
        <p:nvSpPr>
          <p:cNvPr id="45" name="Стрелка: круговая 44">
            <a:extLst>
              <a:ext uri="{FF2B5EF4-FFF2-40B4-BE49-F238E27FC236}">
                <a16:creationId xmlns:a16="http://schemas.microsoft.com/office/drawing/2014/main" id="{543DFA70-529D-1247-0CC0-6E84235D6347}"/>
              </a:ext>
            </a:extLst>
          </p:cNvPr>
          <p:cNvSpPr/>
          <p:nvPr/>
        </p:nvSpPr>
        <p:spPr>
          <a:xfrm rot="12813284">
            <a:off x="7936547" y="1984273"/>
            <a:ext cx="3974541" cy="3974541"/>
          </a:xfrm>
          <a:prstGeom prst="circularArrow">
            <a:avLst>
              <a:gd name="adj1" fmla="val 11008"/>
              <a:gd name="adj2" fmla="val 328337"/>
              <a:gd name="adj3" fmla="val 1467326"/>
              <a:gd name="adj4" fmla="val 12741672"/>
              <a:gd name="adj5" fmla="val 5861"/>
            </a:avLst>
          </a:prstGeom>
          <a:solidFill>
            <a:srgbClr val="18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" name="Стрелка: круговая 45">
            <a:extLst>
              <a:ext uri="{FF2B5EF4-FFF2-40B4-BE49-F238E27FC236}">
                <a16:creationId xmlns:a16="http://schemas.microsoft.com/office/drawing/2014/main" id="{05BBAB27-2FBD-C5C9-C72F-FC2DC16ADF8D}"/>
              </a:ext>
            </a:extLst>
          </p:cNvPr>
          <p:cNvSpPr/>
          <p:nvPr/>
        </p:nvSpPr>
        <p:spPr>
          <a:xfrm rot="2014597">
            <a:off x="7899230" y="1993970"/>
            <a:ext cx="3974541" cy="3974541"/>
          </a:xfrm>
          <a:prstGeom prst="circularArrow">
            <a:avLst>
              <a:gd name="adj1" fmla="val 11008"/>
              <a:gd name="adj2" fmla="val 328337"/>
              <a:gd name="adj3" fmla="val 1467326"/>
              <a:gd name="adj4" fmla="val 12744025"/>
              <a:gd name="adj5" fmla="val 5861"/>
            </a:avLst>
          </a:prstGeom>
          <a:solidFill>
            <a:srgbClr val="18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2AEC7B-3BEA-3605-6436-26A924CAFEB8}"/>
              </a:ext>
            </a:extLst>
          </p:cNvPr>
          <p:cNvSpPr txBox="1"/>
          <p:nvPr/>
        </p:nvSpPr>
        <p:spPr>
          <a:xfrm rot="4418077">
            <a:off x="8092306" y="2178759"/>
            <a:ext cx="3457508" cy="34947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63682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1400" cap="all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УЛУЧШАЕм</a:t>
            </a:r>
            <a:endParaRPr lang="ru-RU" sz="1400" cap="all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9B7C12-5EDF-4199-705B-47D58852EC69}"/>
              </a:ext>
            </a:extLst>
          </p:cNvPr>
          <p:cNvSpPr txBox="1"/>
          <p:nvPr/>
        </p:nvSpPr>
        <p:spPr>
          <a:xfrm rot="15841430">
            <a:off x="8101831" y="2381328"/>
            <a:ext cx="3457508" cy="3171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940224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1400" cap="all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ДОКАЗЫВАЕМ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5FE93CD-9757-8B43-A61F-992F88632147}"/>
              </a:ext>
            </a:extLst>
          </p:cNvPr>
          <p:cNvSpPr txBox="1">
            <a:spLocks/>
          </p:cNvSpPr>
          <p:nvPr/>
        </p:nvSpPr>
        <p:spPr>
          <a:xfrm>
            <a:off x="1045751" y="6067664"/>
            <a:ext cx="6005119" cy="5268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1F843F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Решения*– </a:t>
            </a:r>
            <a:r>
              <a:rPr lang="ru-RU" sz="1000" dirty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это материалы, сервисы и методики, которые можно предложить целевой аудитории в целях улучшения социальной ситуации в областях актуальных </a:t>
            </a:r>
            <a:r>
              <a:rPr lang="ru-RU" sz="1000" dirty="0" smtClean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вызовов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«Социальное решение» обобщенно может быть использовано как синоним «социального проекта»</a:t>
            </a:r>
            <a:endParaRPr lang="ru-RU" sz="1000" dirty="0">
              <a:solidFill>
                <a:srgbClr val="333F48"/>
              </a:solidFill>
              <a:latin typeface="SB Sans Display" panose="020B050304050402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A6A5E6-EEC2-0874-76BA-8FE9E9F1D5FD}"/>
              </a:ext>
            </a:extLst>
          </p:cNvPr>
          <p:cNvCxnSpPr/>
          <p:nvPr/>
        </p:nvCxnSpPr>
        <p:spPr>
          <a:xfrm>
            <a:off x="1045751" y="5926845"/>
            <a:ext cx="6085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3B4F8-7A70-2FA8-AEE7-6F443EC93D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8308" y="1775095"/>
            <a:ext cx="4334632" cy="4304149"/>
          </a:xfrm>
          <a:prstGeom prst="rect">
            <a:avLst/>
          </a:prstGeom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5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g17181b50972_0_26">
            <a:extLst>
              <a:ext uri="{FF2B5EF4-FFF2-40B4-BE49-F238E27FC236}">
                <a16:creationId xmlns:a16="http://schemas.microsoft.com/office/drawing/2014/main" id="{2690882C-E2EE-3883-89DB-0201D147E8CD}"/>
              </a:ext>
            </a:extLst>
          </p:cNvPr>
          <p:cNvSpPr/>
          <p:nvPr/>
        </p:nvSpPr>
        <p:spPr>
          <a:xfrm>
            <a:off x="992110" y="1408683"/>
            <a:ext cx="680435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Социальная значимость –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интегральный критерий, который показывает 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пользу </a:t>
            </a: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(потенциальное социальное воздействие) 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/>
            </a:r>
            <a:b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</a:b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с </a:t>
            </a: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учетом вероятности достижения этого воздействия</a:t>
            </a:r>
            <a:endParaRPr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93F51-F9FA-64D6-1945-78A61EB84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4051B-0664-D034-D7EC-A7E54A3C9062}"/>
              </a:ext>
            </a:extLst>
          </p:cNvPr>
          <p:cNvSpPr txBox="1"/>
          <p:nvPr/>
        </p:nvSpPr>
        <p:spPr>
          <a:xfrm>
            <a:off x="1757840" y="3569455"/>
            <a:ext cx="2880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стратегического соответствия решения </a:t>
            </a:r>
            <a:endParaRPr lang="ru-RU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внутренней среде </a:t>
            </a:r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донора, </a:t>
            </a:r>
            <a:r>
              <a:rPr lang="ru-RU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 встраивания в систему деятельности: </a:t>
            </a:r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насколько решение уместно и согласованно </a:t>
            </a:r>
            <a:b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(релевантно и когерентно)</a:t>
            </a:r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AD8B1-E38B-C237-22A7-15777AEE93B9}"/>
              </a:ext>
            </a:extLst>
          </p:cNvPr>
          <p:cNvSpPr txBox="1"/>
          <p:nvPr/>
        </p:nvSpPr>
        <p:spPr>
          <a:xfrm>
            <a:off x="9117496" y="3569455"/>
            <a:ext cx="2880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социального </a:t>
            </a:r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</a:p>
          <a:p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дизайна решения, оценка уровня организационной зрелости, оценка </a:t>
            </a:r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FA132-9E9B-70AA-17E1-AB59DC4A4F6C}"/>
              </a:ext>
            </a:extLst>
          </p:cNvPr>
          <p:cNvSpPr txBox="1"/>
          <p:nvPr/>
        </p:nvSpPr>
        <p:spPr>
          <a:xfrm>
            <a:off x="5320031" y="3589742"/>
            <a:ext cx="2880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39700" lvl="0">
              <a:spcBef>
                <a:spcPts val="0"/>
              </a:spcBef>
              <a:spcAft>
                <a:spcPts val="0"/>
              </a:spcAft>
              <a:buSzPts val="1400"/>
              <a:defRPr sz="1600"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Потенциальное </a:t>
            </a:r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воздействие </a:t>
            </a:r>
            <a: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величины решаемой социальной проблемы и величины вклада решения в решаемую </a:t>
            </a:r>
            <a:r>
              <a:rPr lang="ru-RU" sz="1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проблематику</a:t>
            </a:r>
            <a:endParaRPr lang="ru-RU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66063BC-A428-241C-D424-2778B6C6C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94" y="-1"/>
            <a:ext cx="4304306" cy="33229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54A1A7-C868-AC12-5F3A-B5B11154D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193"/>
            <a:ext cx="798428" cy="1847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3658" y="2907295"/>
            <a:ext cx="1068748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Для 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прогноза социальной </a:t>
            </a: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значимости 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показатели анализируются по трем </a:t>
            </a: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группам критериев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</a:rPr>
              <a:t>:</a:t>
            </a:r>
            <a:endParaRPr lang="ru-RU"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</a:endParaRPr>
          </a:p>
        </p:txBody>
      </p:sp>
      <p:sp>
        <p:nvSpPr>
          <p:cNvPr id="25" name="Прямоугольник: скругленные углы 10">
            <a:extLst>
              <a:ext uri="{FF2B5EF4-FFF2-40B4-BE49-F238E27FC236}">
                <a16:creationId xmlns:a16="http://schemas.microsoft.com/office/drawing/2014/main" id="{DBC498FC-C66B-451B-6021-94C7638B495D}"/>
              </a:ext>
            </a:extLst>
          </p:cNvPr>
          <p:cNvSpPr/>
          <p:nvPr/>
        </p:nvSpPr>
        <p:spPr>
          <a:xfrm>
            <a:off x="1133017" y="3645417"/>
            <a:ext cx="637268" cy="637268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1">
            <a:extLst>
              <a:ext uri="{FF2B5EF4-FFF2-40B4-BE49-F238E27FC236}">
                <a16:creationId xmlns:a16="http://schemas.microsoft.com/office/drawing/2014/main" id="{C30E9641-5FC3-8C0E-AA7E-C88D532F0DE6}"/>
              </a:ext>
            </a:extLst>
          </p:cNvPr>
          <p:cNvSpPr/>
          <p:nvPr/>
        </p:nvSpPr>
        <p:spPr>
          <a:xfrm>
            <a:off x="1075996" y="3589742"/>
            <a:ext cx="637268" cy="637268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8E8C29D-6F5B-8A74-043D-B1FF82A59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6" y="3708123"/>
            <a:ext cx="454754" cy="454754"/>
          </a:xfrm>
          <a:prstGeom prst="rect">
            <a:avLst/>
          </a:prstGeom>
        </p:spPr>
      </p:pic>
      <p:sp>
        <p:nvSpPr>
          <p:cNvPr id="39" name="Прямоугольник: скругленные углы 13">
            <a:extLst>
              <a:ext uri="{FF2B5EF4-FFF2-40B4-BE49-F238E27FC236}">
                <a16:creationId xmlns:a16="http://schemas.microsoft.com/office/drawing/2014/main" id="{AF0295ED-CC15-70A6-698F-0261A6D19ADE}"/>
              </a:ext>
            </a:extLst>
          </p:cNvPr>
          <p:cNvSpPr/>
          <p:nvPr/>
        </p:nvSpPr>
        <p:spPr>
          <a:xfrm>
            <a:off x="4677899" y="3705321"/>
            <a:ext cx="637268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4">
            <a:extLst>
              <a:ext uri="{FF2B5EF4-FFF2-40B4-BE49-F238E27FC236}">
                <a16:creationId xmlns:a16="http://schemas.microsoft.com/office/drawing/2014/main" id="{D6DB87AB-33C8-880B-8B31-C0B5E2E68637}"/>
              </a:ext>
            </a:extLst>
          </p:cNvPr>
          <p:cNvSpPr/>
          <p:nvPr/>
        </p:nvSpPr>
        <p:spPr>
          <a:xfrm>
            <a:off x="4731915" y="3652617"/>
            <a:ext cx="637268" cy="637268"/>
          </a:xfrm>
          <a:prstGeom prst="roundRect">
            <a:avLst/>
          </a:prstGeom>
          <a:noFill/>
          <a:ln w="25400">
            <a:solidFill>
              <a:srgbClr val="174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1D4D325-B1B4-559A-C23E-255B89C64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83" y="3817432"/>
            <a:ext cx="401590" cy="401590"/>
          </a:xfrm>
          <a:prstGeom prst="rect">
            <a:avLst/>
          </a:prstGeom>
        </p:spPr>
      </p:pic>
      <p:sp>
        <p:nvSpPr>
          <p:cNvPr id="47" name="Прямоугольник: скругленные углы 19">
            <a:extLst>
              <a:ext uri="{FF2B5EF4-FFF2-40B4-BE49-F238E27FC236}">
                <a16:creationId xmlns:a16="http://schemas.microsoft.com/office/drawing/2014/main" id="{5511434C-14FD-0584-4802-47A7B65AC557}"/>
              </a:ext>
            </a:extLst>
          </p:cNvPr>
          <p:cNvSpPr/>
          <p:nvPr/>
        </p:nvSpPr>
        <p:spPr>
          <a:xfrm>
            <a:off x="8552128" y="3687145"/>
            <a:ext cx="587286" cy="644303"/>
          </a:xfrm>
          <a:prstGeom prst="roundRect">
            <a:avLst/>
          </a:prstGeom>
          <a:gradFill flip="none" rotWithShape="1">
            <a:gsLst>
              <a:gs pos="0">
                <a:srgbClr val="FAB682"/>
              </a:gs>
              <a:gs pos="100000">
                <a:srgbClr val="FEE7B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41E02C70-6029-93A6-B013-682D320FCE98}"/>
              </a:ext>
            </a:extLst>
          </p:cNvPr>
          <p:cNvSpPr/>
          <p:nvPr/>
        </p:nvSpPr>
        <p:spPr>
          <a:xfrm>
            <a:off x="8500840" y="3643773"/>
            <a:ext cx="587286" cy="644303"/>
          </a:xfrm>
          <a:prstGeom prst="roundRect">
            <a:avLst/>
          </a:prstGeom>
          <a:noFill/>
          <a:ln w="25400">
            <a:solidFill>
              <a:srgbClr val="BF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53CC9B5-E32F-AAA6-04E8-2347A54EB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2" y="3710138"/>
            <a:ext cx="459774" cy="459774"/>
          </a:xfrm>
          <a:prstGeom prst="rect">
            <a:avLst/>
          </a:prstGeom>
        </p:spPr>
      </p:pic>
      <p:sp>
        <p:nvSpPr>
          <p:cNvPr id="5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7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BF5CFD3-8B2C-BB91-EB88-6A94EF82DF63}"/>
              </a:ext>
            </a:extLst>
          </p:cNvPr>
          <p:cNvSpPr/>
          <p:nvPr/>
        </p:nvSpPr>
        <p:spPr>
          <a:xfrm>
            <a:off x="341082" y="4074942"/>
            <a:ext cx="1796996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28000">
                <a:srgbClr val="BDCAE7">
                  <a:alpha val="27000"/>
                </a:srgbClr>
              </a:gs>
              <a:gs pos="100000">
                <a:srgbClr val="98C6EB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Решение соответствует стратегии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донора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 попадает в его проблемное поле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C32D8A2-AE3F-2BBB-F308-CCD7AFCAF54F}"/>
              </a:ext>
            </a:extLst>
          </p:cNvPr>
          <p:cNvSpPr/>
          <p:nvPr/>
        </p:nvSpPr>
        <p:spPr>
          <a:xfrm>
            <a:off x="2315653" y="4074941"/>
            <a:ext cx="1998720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28000">
                <a:srgbClr val="BDCAE7">
                  <a:alpha val="27000"/>
                </a:srgbClr>
              </a:gs>
              <a:gs pos="100000">
                <a:srgbClr val="98C6EB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Решение соответствует политике </a:t>
            </a: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 благотворительной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деятельности,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целям ESG, благотворительной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политике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9BE3A1E-A52A-A27A-B544-5DBC86F61AB6}"/>
              </a:ext>
            </a:extLst>
          </p:cNvPr>
          <p:cNvSpPr/>
          <p:nvPr/>
        </p:nvSpPr>
        <p:spPr>
          <a:xfrm>
            <a:off x="3747976" y="568364"/>
            <a:ext cx="4696047" cy="861237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rgbClr val="18574E"/>
                </a:solidFill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Социальная значимость решений </a:t>
            </a:r>
          </a:p>
          <a:p>
            <a:pPr algn="ctr"/>
            <a:r>
              <a:rPr lang="ru-RU" sz="1200" b="0" i="0" dirty="0" smtClean="0">
                <a:solidFill>
                  <a:srgbClr val="18574E"/>
                </a:solidFill>
                <a:effectLst/>
                <a:latin typeface="SB Sans Display" panose="020B0503040504020204" pitchFamily="34" charset="0"/>
                <a:cs typeface="SB Sans Display" panose="020B0503040504020204" pitchFamily="34" charset="0"/>
              </a:rPr>
              <a:t>для донора, стейкхолдеров, благополучателей/общества</a:t>
            </a:r>
            <a:endParaRPr lang="ru-RU" sz="1200" dirty="0">
              <a:solidFill>
                <a:srgbClr val="18574E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FFBBD3B-40A6-B8DD-6AF2-8BCAA1FB3583}"/>
              </a:ext>
            </a:extLst>
          </p:cNvPr>
          <p:cNvSpPr/>
          <p:nvPr/>
        </p:nvSpPr>
        <p:spPr>
          <a:xfrm>
            <a:off x="3843669" y="621870"/>
            <a:ext cx="4696047" cy="861236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2E27437-31CB-711D-EC14-F6B7831990F9}"/>
              </a:ext>
            </a:extLst>
          </p:cNvPr>
          <p:cNvSpPr/>
          <p:nvPr/>
        </p:nvSpPr>
        <p:spPr>
          <a:xfrm>
            <a:off x="317077" y="2005573"/>
            <a:ext cx="3997296" cy="678234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Стратегическое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соответствие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8C1DBD-586C-B089-F6B4-CD10CAED871B}"/>
              </a:ext>
            </a:extLst>
          </p:cNvPr>
          <p:cNvSpPr/>
          <p:nvPr/>
        </p:nvSpPr>
        <p:spPr>
          <a:xfrm>
            <a:off x="4543236" y="2005573"/>
            <a:ext cx="3283623" cy="678234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Потенциальное социальное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воздействие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D3B4D22-C3A0-6575-2FD8-2FA69237D5F5}"/>
              </a:ext>
            </a:extLst>
          </p:cNvPr>
          <p:cNvSpPr/>
          <p:nvPr/>
        </p:nvSpPr>
        <p:spPr>
          <a:xfrm>
            <a:off x="8123074" y="2005573"/>
            <a:ext cx="3812085" cy="678234"/>
          </a:xfrm>
          <a:prstGeom prst="roundRect">
            <a:avLst/>
          </a:prstGeom>
          <a:gradFill flip="none" rotWithShape="1">
            <a:gsLst>
              <a:gs pos="0">
                <a:srgbClr val="C2E3C7"/>
              </a:gs>
              <a:gs pos="100000">
                <a:srgbClr val="94C9C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Вероятность достижения социального воздействия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6AD71E6-F0D1-C691-F87D-ECFE78C08F5F}"/>
              </a:ext>
            </a:extLst>
          </p:cNvPr>
          <p:cNvSpPr/>
          <p:nvPr/>
        </p:nvSpPr>
        <p:spPr>
          <a:xfrm>
            <a:off x="252787" y="3110366"/>
            <a:ext cx="1466877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Значимость </a:t>
            </a:r>
          </a:p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донора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0181B2B-E5FD-CD14-1D73-5C17582C1B26}"/>
              </a:ext>
            </a:extLst>
          </p:cNvPr>
          <p:cNvSpPr/>
          <p:nvPr/>
        </p:nvSpPr>
        <p:spPr>
          <a:xfrm>
            <a:off x="2949114" y="3110366"/>
            <a:ext cx="1427152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Значимость </a:t>
            </a:r>
          </a:p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ключевых стейкхолдеров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AF4757F-5B66-3A46-2AEA-CD08F6C97709}"/>
              </a:ext>
            </a:extLst>
          </p:cNvPr>
          <p:cNvSpPr/>
          <p:nvPr/>
        </p:nvSpPr>
        <p:spPr>
          <a:xfrm>
            <a:off x="4575136" y="3093099"/>
            <a:ext cx="1485654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Величина социальной проблемы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AB20018-3374-E7D4-8D5C-61203DF8E7AF}"/>
              </a:ext>
            </a:extLst>
          </p:cNvPr>
          <p:cNvSpPr/>
          <p:nvPr/>
        </p:nvSpPr>
        <p:spPr>
          <a:xfrm>
            <a:off x="6195488" y="3093099"/>
            <a:ext cx="1663271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Величина </a:t>
            </a:r>
          </a:p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вклада в решаемую проблематику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ECEDBE7-8420-A33B-9B0D-1BC59810B737}"/>
              </a:ext>
            </a:extLst>
          </p:cNvPr>
          <p:cNvSpPr/>
          <p:nvPr/>
        </p:nvSpPr>
        <p:spPr>
          <a:xfrm>
            <a:off x="8121277" y="3095540"/>
            <a:ext cx="1384664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Качество дизайна решения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C04E01-453A-2D90-2393-7BD99D163762}"/>
              </a:ext>
            </a:extLst>
          </p:cNvPr>
          <p:cNvSpPr/>
          <p:nvPr/>
        </p:nvSpPr>
        <p:spPr>
          <a:xfrm>
            <a:off x="9621468" y="3093099"/>
            <a:ext cx="1384664" cy="637268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Уровень организационной зрелости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8ABF80A-B592-7098-EE5E-9AC47E7459D7}"/>
              </a:ext>
            </a:extLst>
          </p:cNvPr>
          <p:cNvSpPr/>
          <p:nvPr/>
        </p:nvSpPr>
        <p:spPr>
          <a:xfrm>
            <a:off x="11121659" y="3079028"/>
            <a:ext cx="813500" cy="651340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Общая оценка рисков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55FD5FC-CB25-909F-2976-63AE6417F1C5}"/>
              </a:ext>
            </a:extLst>
          </p:cNvPr>
          <p:cNvSpPr/>
          <p:nvPr/>
        </p:nvSpPr>
        <p:spPr>
          <a:xfrm>
            <a:off x="4575135" y="4074941"/>
            <a:ext cx="1485654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0">
                <a:srgbClr val="FAB682">
                  <a:alpha val="50000"/>
                </a:srgbClr>
              </a:gs>
              <a:gs pos="100000">
                <a:srgbClr val="FEE7BE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Исходное состояние проблемы, емкость рынка проблемы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7D30B75-6473-91BC-6024-FC1CD8CB2CBD}"/>
              </a:ext>
            </a:extLst>
          </p:cNvPr>
          <p:cNvSpPr/>
          <p:nvPr/>
        </p:nvSpPr>
        <p:spPr>
          <a:xfrm>
            <a:off x="6216946" y="4074941"/>
            <a:ext cx="1641812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0">
                <a:srgbClr val="FAB682">
                  <a:alpha val="50000"/>
                </a:srgbClr>
              </a:gs>
              <a:gs pos="100000">
                <a:srgbClr val="FEE7BE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Характеристики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воздействия: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широта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/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охват, глубина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;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продолжительность, устойчивость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0199AC7-9589-57D0-DC1E-C7A8F80F7C44}"/>
              </a:ext>
            </a:extLst>
          </p:cNvPr>
          <p:cNvSpPr/>
          <p:nvPr/>
        </p:nvSpPr>
        <p:spPr>
          <a:xfrm>
            <a:off x="8121277" y="4074941"/>
            <a:ext cx="1384664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0">
                <a:srgbClr val="FAB682">
                  <a:alpha val="50000"/>
                </a:srgbClr>
              </a:gs>
              <a:gs pos="100000">
                <a:srgbClr val="FEE7BE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т.ч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востребованность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целевыми группами, возможность масштабирования, адекватность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бюджета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3F16AF4-175A-327B-0268-683ADE057927}"/>
              </a:ext>
            </a:extLst>
          </p:cNvPr>
          <p:cNvSpPr/>
          <p:nvPr/>
        </p:nvSpPr>
        <p:spPr>
          <a:xfrm>
            <a:off x="9649720" y="4074941"/>
            <a:ext cx="1384664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0">
                <a:srgbClr val="FAB682">
                  <a:alpha val="50000"/>
                </a:srgbClr>
              </a:gs>
              <a:gs pos="100000">
                <a:srgbClr val="FEE7BE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т.ч опыт, команда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социальный капитал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управление рисками, система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мониторинга и оценки (МиО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)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0828A62-EEEF-7709-372F-8737C48B34E2}"/>
              </a:ext>
            </a:extLst>
          </p:cNvPr>
          <p:cNvSpPr/>
          <p:nvPr/>
        </p:nvSpPr>
        <p:spPr>
          <a:xfrm>
            <a:off x="11130134" y="4074941"/>
            <a:ext cx="805025" cy="1103241"/>
          </a:xfrm>
          <a:prstGeom prst="roundRect">
            <a:avLst>
              <a:gd name="adj" fmla="val 9921"/>
            </a:avLst>
          </a:prstGeom>
          <a:gradFill flip="none" rotWithShape="1">
            <a:gsLst>
              <a:gs pos="0">
                <a:srgbClr val="FAB682">
                  <a:alpha val="50000"/>
                </a:srgbClr>
              </a:gs>
              <a:gs pos="100000">
                <a:srgbClr val="FEE7BE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Внутренние 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 внешние риски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B1508969-76FF-8BCD-D3D2-178327F44666}"/>
              </a:ext>
            </a:extLst>
          </p:cNvPr>
          <p:cNvSpPr/>
          <p:nvPr/>
        </p:nvSpPr>
        <p:spPr>
          <a:xfrm>
            <a:off x="341082" y="5558921"/>
            <a:ext cx="2816791" cy="861236"/>
          </a:xfrm>
          <a:prstGeom prst="roundRect">
            <a:avLst/>
          </a:prstGeom>
          <a:noFill/>
          <a:ln w="25400">
            <a:solidFill>
              <a:srgbClr val="1D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8574E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Вклад </a:t>
            </a:r>
            <a:endParaRPr lang="en-US" sz="1400" dirty="0">
              <a:solidFill>
                <a:srgbClr val="18574E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</a:endParaRPr>
          </a:p>
          <a:p>
            <a:pPr algn="ctr"/>
            <a:r>
              <a:rPr lang="ru-RU" sz="1400" dirty="0">
                <a:solidFill>
                  <a:srgbClr val="18574E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и добавочная ценность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5480FDD9-06E4-4CEB-BFAC-4E39D9AB6722}"/>
              </a:ext>
            </a:extLst>
          </p:cNvPr>
          <p:cNvSpPr/>
          <p:nvPr/>
        </p:nvSpPr>
        <p:spPr>
          <a:xfrm>
            <a:off x="4575134" y="5670905"/>
            <a:ext cx="4927454" cy="637268"/>
          </a:xfrm>
          <a:prstGeom prst="roundRect">
            <a:avLst/>
          </a:prstGeom>
          <a:gradFill flip="none" rotWithShape="1">
            <a:gsLst>
              <a:gs pos="0">
                <a:srgbClr val="C9BDDD"/>
              </a:gs>
              <a:gs pos="100000">
                <a:srgbClr val="DDB2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Общая оценка уровня доказательной базы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BACD31C5-AEBA-0D87-5BC6-FB42B17677DA}"/>
              </a:ext>
            </a:extLst>
          </p:cNvPr>
          <p:cNvCxnSpPr>
            <a:cxnSpLocks/>
            <a:stCxn id="5" idx="0"/>
            <a:endCxn id="10" idx="0"/>
          </p:cNvCxnSpPr>
          <p:nvPr/>
        </p:nvCxnSpPr>
        <p:spPr>
          <a:xfrm rot="5400000" flipH="1" flipV="1">
            <a:off x="6172421" y="-1851123"/>
            <a:ext cx="12700" cy="7713392"/>
          </a:xfrm>
          <a:prstGeom prst="bentConnector3">
            <a:avLst>
              <a:gd name="adj1" fmla="val 180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81BFCE61-3457-DFF0-44AA-4A9CD0389521}"/>
              </a:ext>
            </a:extLst>
          </p:cNvPr>
          <p:cNvCxnSpPr>
            <a:cxnSpLocks/>
          </p:cNvCxnSpPr>
          <p:nvPr/>
        </p:nvCxnSpPr>
        <p:spPr>
          <a:xfrm flipV="1">
            <a:off x="6096000" y="1491778"/>
            <a:ext cx="2874" cy="510049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281898F6-B896-79D0-90D4-014EDD90CC0D}"/>
              </a:ext>
            </a:extLst>
          </p:cNvPr>
          <p:cNvCxnSpPr>
            <a:cxnSpLocks/>
          </p:cNvCxnSpPr>
          <p:nvPr/>
        </p:nvCxnSpPr>
        <p:spPr>
          <a:xfrm flipV="1">
            <a:off x="2279871" y="2703395"/>
            <a:ext cx="72" cy="210467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D64514B5-42CE-573F-E0EA-833B8332B56C}"/>
              </a:ext>
            </a:extLst>
          </p:cNvPr>
          <p:cNvCxnSpPr>
            <a:stCxn id="22" idx="0"/>
            <a:endCxn id="23" idx="0"/>
          </p:cNvCxnSpPr>
          <p:nvPr/>
        </p:nvCxnSpPr>
        <p:spPr>
          <a:xfrm rot="5400000" flipH="1" flipV="1">
            <a:off x="6172543" y="2238519"/>
            <a:ext cx="12700" cy="1709161"/>
          </a:xfrm>
          <a:prstGeom prst="bentConnector3">
            <a:avLst>
              <a:gd name="adj1" fmla="val 1548811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B8873390-F032-EE1F-3E4B-259D0F13BB6B}"/>
              </a:ext>
            </a:extLst>
          </p:cNvPr>
          <p:cNvCxnSpPr>
            <a:cxnSpLocks/>
          </p:cNvCxnSpPr>
          <p:nvPr/>
        </p:nvCxnSpPr>
        <p:spPr>
          <a:xfrm flipV="1">
            <a:off x="6090699" y="2677501"/>
            <a:ext cx="787" cy="216773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B2F69753-3926-45AE-1EB6-AF5391EF4F2B}"/>
              </a:ext>
            </a:extLst>
          </p:cNvPr>
          <p:cNvCxnSpPr>
            <a:stCxn id="24" idx="0"/>
            <a:endCxn id="26" idx="0"/>
          </p:cNvCxnSpPr>
          <p:nvPr/>
        </p:nvCxnSpPr>
        <p:spPr>
          <a:xfrm rot="5400000" flipH="1" flipV="1">
            <a:off x="10162753" y="1729884"/>
            <a:ext cx="16512" cy="2714800"/>
          </a:xfrm>
          <a:prstGeom prst="bentConnector3">
            <a:avLst>
              <a:gd name="adj1" fmla="val 1243677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95CE195A-5133-C342-FDE0-132274890683}"/>
              </a:ext>
            </a:extLst>
          </p:cNvPr>
          <p:cNvCxnSpPr/>
          <p:nvPr/>
        </p:nvCxnSpPr>
        <p:spPr>
          <a:xfrm flipH="1" flipV="1">
            <a:off x="10303704" y="2705025"/>
            <a:ext cx="6731" cy="38899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62C271DF-E430-92CC-3A8F-7773864F2A32}"/>
              </a:ext>
            </a:extLst>
          </p:cNvPr>
          <p:cNvCxnSpPr>
            <a:cxnSpLocks/>
          </p:cNvCxnSpPr>
          <p:nvPr/>
        </p:nvCxnSpPr>
        <p:spPr>
          <a:xfrm flipV="1">
            <a:off x="962108" y="3724552"/>
            <a:ext cx="2907" cy="354467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7C07718C-9EE7-EE78-2FDA-64993401FCF3}"/>
              </a:ext>
            </a:extLst>
          </p:cNvPr>
          <p:cNvCxnSpPr>
            <a:stCxn id="37" idx="0"/>
            <a:endCxn id="22" idx="2"/>
          </p:cNvCxnSpPr>
          <p:nvPr/>
        </p:nvCxnSpPr>
        <p:spPr>
          <a:xfrm flipV="1">
            <a:off x="5317962" y="3730367"/>
            <a:ext cx="1" cy="3445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902AE812-5A16-EEFB-2CCD-D9F64F388D5B}"/>
              </a:ext>
            </a:extLst>
          </p:cNvPr>
          <p:cNvCxnSpPr/>
          <p:nvPr/>
        </p:nvCxnSpPr>
        <p:spPr>
          <a:xfrm flipV="1">
            <a:off x="7027122" y="3730367"/>
            <a:ext cx="1" cy="3445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279B5D83-F025-39D2-B376-535D4824A71D}"/>
              </a:ext>
            </a:extLst>
          </p:cNvPr>
          <p:cNvCxnSpPr/>
          <p:nvPr/>
        </p:nvCxnSpPr>
        <p:spPr>
          <a:xfrm flipV="1">
            <a:off x="8815817" y="3741369"/>
            <a:ext cx="1" cy="3445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C2C888B9-FF0E-06F9-FE86-1722DFFA73DA}"/>
              </a:ext>
            </a:extLst>
          </p:cNvPr>
          <p:cNvCxnSpPr/>
          <p:nvPr/>
        </p:nvCxnSpPr>
        <p:spPr>
          <a:xfrm flipV="1">
            <a:off x="10317165" y="3734445"/>
            <a:ext cx="1" cy="3445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09743F83-5B2C-E7BC-89B7-B29D0CB35BDB}"/>
              </a:ext>
            </a:extLst>
          </p:cNvPr>
          <p:cNvCxnSpPr/>
          <p:nvPr/>
        </p:nvCxnSpPr>
        <p:spPr>
          <a:xfrm flipV="1">
            <a:off x="11517485" y="3726494"/>
            <a:ext cx="1" cy="3445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4EE9F92A-A330-4203-D6EB-1479A7FB9548}"/>
              </a:ext>
            </a:extLst>
          </p:cNvPr>
          <p:cNvSpPr/>
          <p:nvPr/>
        </p:nvSpPr>
        <p:spPr>
          <a:xfrm>
            <a:off x="1152939" y="5160397"/>
            <a:ext cx="2194560" cy="206733"/>
          </a:xfrm>
          <a:custGeom>
            <a:avLst/>
            <a:gdLst>
              <a:gd name="connsiteX0" fmla="*/ 0 w 2194560"/>
              <a:gd name="connsiteY0" fmla="*/ 7951 h 222636"/>
              <a:gd name="connsiteX1" fmla="*/ 0 w 2194560"/>
              <a:gd name="connsiteY1" fmla="*/ 222636 h 222636"/>
              <a:gd name="connsiteX2" fmla="*/ 2194560 w 2194560"/>
              <a:gd name="connsiteY2" fmla="*/ 222636 h 222636"/>
              <a:gd name="connsiteX3" fmla="*/ 2194560 w 2194560"/>
              <a:gd name="connsiteY3" fmla="*/ 0 h 2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22636">
                <a:moveTo>
                  <a:pt x="0" y="7951"/>
                </a:moveTo>
                <a:lnTo>
                  <a:pt x="0" y="222636"/>
                </a:lnTo>
                <a:lnTo>
                  <a:pt x="2194560" y="222636"/>
                </a:lnTo>
                <a:lnTo>
                  <a:pt x="2194560" y="0"/>
                </a:lnTo>
              </a:path>
            </a:pathLst>
          </a:custGeom>
          <a:ln w="158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9AFCBF74-88E6-4D39-ADA9-389205C1E45C}"/>
              </a:ext>
            </a:extLst>
          </p:cNvPr>
          <p:cNvCxnSpPr/>
          <p:nvPr/>
        </p:nvCxnSpPr>
        <p:spPr>
          <a:xfrm>
            <a:off x="2138078" y="5367130"/>
            <a:ext cx="0" cy="191791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: уступ 106">
            <a:extLst>
              <a:ext uri="{FF2B5EF4-FFF2-40B4-BE49-F238E27FC236}">
                <a16:creationId xmlns:a16="http://schemas.microsoft.com/office/drawing/2014/main" id="{B620BE86-3FBA-AFF5-4BEC-105F2D255ED5}"/>
              </a:ext>
            </a:extLst>
          </p:cNvPr>
          <p:cNvCxnSpPr>
            <a:stCxn id="43" idx="1"/>
            <a:endCxn id="5" idx="1"/>
          </p:cNvCxnSpPr>
          <p:nvPr/>
        </p:nvCxnSpPr>
        <p:spPr>
          <a:xfrm rot="10800000">
            <a:off x="317078" y="2344691"/>
            <a:ext cx="24005" cy="3644849"/>
          </a:xfrm>
          <a:prstGeom prst="bentConnector3">
            <a:avLst>
              <a:gd name="adj1" fmla="val 85356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: уступ 116">
            <a:extLst>
              <a:ext uri="{FF2B5EF4-FFF2-40B4-BE49-F238E27FC236}">
                <a16:creationId xmlns:a16="http://schemas.microsoft.com/office/drawing/2014/main" id="{EC5A68A9-5C94-4690-F838-8A217DB88C2C}"/>
              </a:ext>
            </a:extLst>
          </p:cNvPr>
          <p:cNvCxnSpPr>
            <a:stCxn id="37" idx="2"/>
            <a:endCxn id="40" idx="2"/>
          </p:cNvCxnSpPr>
          <p:nvPr/>
        </p:nvCxnSpPr>
        <p:spPr>
          <a:xfrm rot="16200000" flipH="1">
            <a:off x="7065785" y="3430358"/>
            <a:ext cx="12700" cy="3495647"/>
          </a:xfrm>
          <a:prstGeom prst="bentConnector3">
            <a:avLst>
              <a:gd name="adj1" fmla="val 2100016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164F0990-129F-DECA-EC67-46810D2FD2A0}"/>
              </a:ext>
            </a:extLst>
          </p:cNvPr>
          <p:cNvCxnSpPr/>
          <p:nvPr/>
        </p:nvCxnSpPr>
        <p:spPr>
          <a:xfrm flipV="1">
            <a:off x="6829425" y="5184532"/>
            <a:ext cx="0" cy="486373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: уступ 122">
            <a:extLst>
              <a:ext uri="{FF2B5EF4-FFF2-40B4-BE49-F238E27FC236}">
                <a16:creationId xmlns:a16="http://schemas.microsoft.com/office/drawing/2014/main" id="{6D14EE57-5EC5-F165-AD79-6DD623677127}"/>
              </a:ext>
            </a:extLst>
          </p:cNvPr>
          <p:cNvCxnSpPr>
            <a:stCxn id="43" idx="2"/>
          </p:cNvCxnSpPr>
          <p:nvPr/>
        </p:nvCxnSpPr>
        <p:spPr>
          <a:xfrm rot="16200000" flipH="1">
            <a:off x="6303584" y="1866051"/>
            <a:ext cx="150972" cy="9259184"/>
          </a:xfrm>
          <a:prstGeom prst="bentConnector2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: уступ 128">
            <a:extLst>
              <a:ext uri="{FF2B5EF4-FFF2-40B4-BE49-F238E27FC236}">
                <a16:creationId xmlns:a16="http://schemas.microsoft.com/office/drawing/2014/main" id="{DCADE5B3-4A0A-6BCC-1324-4E2F44AB7358}"/>
              </a:ext>
            </a:extLst>
          </p:cNvPr>
          <p:cNvCxnSpPr>
            <a:stCxn id="11" idx="0"/>
            <a:endCxn id="15" idx="0"/>
          </p:cNvCxnSpPr>
          <p:nvPr/>
        </p:nvCxnSpPr>
        <p:spPr>
          <a:xfrm rot="5400000" flipH="1" flipV="1">
            <a:off x="2324458" y="1772134"/>
            <a:ext cx="12700" cy="2676464"/>
          </a:xfrm>
          <a:prstGeom prst="bentConnector3">
            <a:avLst>
              <a:gd name="adj1" fmla="val 180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50E518FD-FA95-8606-1E5C-1EC07ED2F246}"/>
              </a:ext>
            </a:extLst>
          </p:cNvPr>
          <p:cNvCxnSpPr>
            <a:stCxn id="15" idx="2"/>
          </p:cNvCxnSpPr>
          <p:nvPr/>
        </p:nvCxnSpPr>
        <p:spPr>
          <a:xfrm flipH="1">
            <a:off x="3657600" y="3747634"/>
            <a:ext cx="5090" cy="385095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25">
            <a:extLst>
              <a:ext uri="{FF2B5EF4-FFF2-40B4-BE49-F238E27FC236}">
                <a16:creationId xmlns:a16="http://schemas.microsoft.com/office/drawing/2014/main" id="{58ABF80A-B592-7098-EE5E-9AC47E7459D7}"/>
              </a:ext>
            </a:extLst>
          </p:cNvPr>
          <p:cNvSpPr/>
          <p:nvPr/>
        </p:nvSpPr>
        <p:spPr>
          <a:xfrm>
            <a:off x="1783977" y="3103330"/>
            <a:ext cx="1102658" cy="651340"/>
          </a:xfrm>
          <a:prstGeom prst="roundRect">
            <a:avLst/>
          </a:prstGeom>
          <a:gradFill flip="none" rotWithShape="1">
            <a:gsLst>
              <a:gs pos="28000">
                <a:srgbClr val="BDCAE7"/>
              </a:gs>
              <a:gs pos="100000">
                <a:srgbClr val="98C6E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Соответствие риск-профилю 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0E518FD-FA95-8606-1E5C-1EC07ED2F246}"/>
              </a:ext>
            </a:extLst>
          </p:cNvPr>
          <p:cNvCxnSpPr/>
          <p:nvPr/>
        </p:nvCxnSpPr>
        <p:spPr>
          <a:xfrm>
            <a:off x="2237302" y="3738669"/>
            <a:ext cx="3874" cy="163119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: фигура 102">
            <a:extLst>
              <a:ext uri="{FF2B5EF4-FFF2-40B4-BE49-F238E27FC236}">
                <a16:creationId xmlns:a16="http://schemas.microsoft.com/office/drawing/2014/main" id="{4EE9F92A-A330-4203-D6EB-1479A7FB9548}"/>
              </a:ext>
            </a:extLst>
          </p:cNvPr>
          <p:cNvSpPr/>
          <p:nvPr/>
        </p:nvSpPr>
        <p:spPr>
          <a:xfrm rot="10800000" flipV="1">
            <a:off x="10408023" y="5154706"/>
            <a:ext cx="1138516" cy="788894"/>
          </a:xfrm>
          <a:custGeom>
            <a:avLst/>
            <a:gdLst>
              <a:gd name="connsiteX0" fmla="*/ 0 w 2194560"/>
              <a:gd name="connsiteY0" fmla="*/ 7951 h 222636"/>
              <a:gd name="connsiteX1" fmla="*/ 0 w 2194560"/>
              <a:gd name="connsiteY1" fmla="*/ 222636 h 222636"/>
              <a:gd name="connsiteX2" fmla="*/ 2194560 w 2194560"/>
              <a:gd name="connsiteY2" fmla="*/ 222636 h 222636"/>
              <a:gd name="connsiteX3" fmla="*/ 2194560 w 2194560"/>
              <a:gd name="connsiteY3" fmla="*/ 0 h 2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22636">
                <a:moveTo>
                  <a:pt x="0" y="7951"/>
                </a:moveTo>
                <a:lnTo>
                  <a:pt x="0" y="222636"/>
                </a:lnTo>
                <a:lnTo>
                  <a:pt x="2194560" y="222636"/>
                </a:lnTo>
                <a:lnTo>
                  <a:pt x="2194560" y="0"/>
                </a:lnTo>
              </a:path>
            </a:pathLst>
          </a:custGeom>
          <a:ln w="158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AFCBF74-88E6-4D39-ADA9-389205C1E45C}"/>
              </a:ext>
            </a:extLst>
          </p:cNvPr>
          <p:cNvCxnSpPr/>
          <p:nvPr/>
        </p:nvCxnSpPr>
        <p:spPr>
          <a:xfrm>
            <a:off x="10941419" y="5958800"/>
            <a:ext cx="13452" cy="56750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D493F51-F9FA-64D6-1945-78A61EB84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5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7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8">
            <a:extLst>
              <a:ext uri="{FF2B5EF4-FFF2-40B4-BE49-F238E27FC236}">
                <a16:creationId xmlns:a16="http://schemas.microsoft.com/office/drawing/2014/main" id="{8DAACFD9-7BF2-2006-D300-E21CA29F0F43}"/>
              </a:ext>
            </a:extLst>
          </p:cNvPr>
          <p:cNvSpPr/>
          <p:nvPr/>
        </p:nvSpPr>
        <p:spPr>
          <a:xfrm>
            <a:off x="4279900" y="1214934"/>
            <a:ext cx="7061925" cy="4296866"/>
          </a:xfrm>
          <a:prstGeom prst="roundRect">
            <a:avLst>
              <a:gd name="adj" fmla="val 7517"/>
            </a:avLst>
          </a:prstGeom>
          <a:solidFill>
            <a:schemeClr val="bg1"/>
          </a:solidFill>
          <a:ln>
            <a:noFill/>
          </a:ln>
          <a:effectLst>
            <a:outerShdw blurRad="520700" sx="106000" sy="106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06" y="3022746"/>
            <a:ext cx="6180020" cy="23791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8EA210-B2D4-7D15-9A71-B2A3096F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2"/>
          <a:stretch/>
        </p:blipFill>
        <p:spPr>
          <a:xfrm rot="5400000">
            <a:off x="9748876" y="4416018"/>
            <a:ext cx="3009445" cy="18745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5FE93CD-9757-8B43-A61F-992F88632147}"/>
              </a:ext>
            </a:extLst>
          </p:cNvPr>
          <p:cNvSpPr txBox="1">
            <a:spLocks/>
          </p:cNvSpPr>
          <p:nvPr/>
        </p:nvSpPr>
        <p:spPr>
          <a:xfrm>
            <a:off x="1045751" y="6131164"/>
            <a:ext cx="6005119" cy="5268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1F843F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Решения*– </a:t>
            </a:r>
            <a:r>
              <a:rPr lang="ru-RU" sz="1000" dirty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это материалы, сервисы и методики, которые можно предложить целевой аудитории в целях улучшения социальной ситуации в областях актуальных вызовов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A6A5E6-EEC2-0874-76BA-8FE9E9F1D5FD}"/>
              </a:ext>
            </a:extLst>
          </p:cNvPr>
          <p:cNvCxnSpPr/>
          <p:nvPr/>
        </p:nvCxnSpPr>
        <p:spPr>
          <a:xfrm>
            <a:off x="1045751" y="5926845"/>
            <a:ext cx="6085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994" y="1377076"/>
            <a:ext cx="27125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2400" b="1" dirty="0" smtClean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Форма для заполнения 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1600" dirty="0" err="1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Эксель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-файл с макросами </a:t>
            </a:r>
          </a:p>
          <a:p>
            <a:pPr marL="285750" lvl="0" indent="-28575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Выбор критериев, подходящих для типа решения</a:t>
            </a:r>
            <a:r>
              <a:rPr lang="en-US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/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проекта </a:t>
            </a:r>
          </a:p>
          <a:p>
            <a:pPr marL="285750" lvl="0" indent="-28575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Определение пороговых значений </a:t>
            </a:r>
          </a:p>
          <a:p>
            <a:pPr marL="285750" lvl="0" indent="-28575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Экспертная и статистическая оценка</a:t>
            </a:r>
            <a:endParaRPr lang="ru-RU"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406" y="1604554"/>
            <a:ext cx="6180020" cy="1375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F5F0B6-BF33-1700-2188-447D1F23D7A9}"/>
              </a:ext>
            </a:extLst>
          </p:cNvPr>
          <p:cNvSpPr txBox="1"/>
          <p:nvPr/>
        </p:nvSpPr>
        <p:spPr>
          <a:xfrm>
            <a:off x="4439146" y="1272420"/>
            <a:ext cx="6755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Элемент шаблона оценки </a:t>
            </a:r>
            <a:endParaRPr lang="ru-RU" sz="12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3A40E-B11D-730B-2004-D05A15192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345434"/>
            <a:ext cx="1658009" cy="5350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943104-CB2B-5035-1873-0E5378552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98" y="-526"/>
            <a:ext cx="3566167" cy="1874524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5FE93CD-9757-8B43-A61F-992F88632147}"/>
              </a:ext>
            </a:extLst>
          </p:cNvPr>
          <p:cNvSpPr txBox="1">
            <a:spLocks/>
          </p:cNvSpPr>
          <p:nvPr/>
        </p:nvSpPr>
        <p:spPr>
          <a:xfrm>
            <a:off x="1045751" y="6131164"/>
            <a:ext cx="6005119" cy="5268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solidFill>
                  <a:srgbClr val="1F843F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Решения*– </a:t>
            </a:r>
            <a:r>
              <a:rPr lang="ru-RU" sz="1000" dirty="0">
                <a:solidFill>
                  <a:srgbClr val="333F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это материалы, сервисы и методики, которые можно предложить целевой аудитории в целях улучшения социальной ситуации в областях актуальных вызовов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A6A5E6-EEC2-0874-76BA-8FE9E9F1D5FD}"/>
              </a:ext>
            </a:extLst>
          </p:cNvPr>
          <p:cNvCxnSpPr/>
          <p:nvPr/>
        </p:nvCxnSpPr>
        <p:spPr>
          <a:xfrm>
            <a:off x="1045751" y="5926845"/>
            <a:ext cx="6085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4256" y="6308338"/>
            <a:ext cx="4468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6DF9-1B5C-4C38-9F6D-7B04D936A6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994" y="2126376"/>
            <a:ext cx="378075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2400" b="1" dirty="0">
                <a:solidFill>
                  <a:srgbClr val="1D6B49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Calibri"/>
              </a:rPr>
              <a:t>Результаты </a:t>
            </a:r>
            <a:endParaRPr lang="ru-RU" sz="2400" b="1" dirty="0" smtClean="0">
              <a:solidFill>
                <a:srgbClr val="1D6B49"/>
              </a:solidFill>
              <a:latin typeface="SB Sans Display" panose="020B0503040504020204" pitchFamily="34" charset="0"/>
              <a:ea typeface="Verdana"/>
              <a:cs typeface="SB Sans Display" panose="020B0503040504020204" pitchFamily="34" charset="0"/>
              <a:sym typeface="Calibri"/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ru-RU" sz="1600" dirty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представляются в форме табличной оценки по критериям и дополнительно </a:t>
            </a:r>
            <a:r>
              <a:rPr lang="ru-RU" sz="1600" dirty="0" smtClean="0"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rPr>
              <a:t>визуализируются в форме «паутинки»</a:t>
            </a:r>
            <a:endParaRPr lang="ru-RU" sz="1600" dirty="0">
              <a:latin typeface="SB Sans Display" panose="020B0503040504020204" pitchFamily="34" charset="0"/>
              <a:ea typeface="Calibri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38" name="Прямоугольник: скругленные углы 8">
            <a:extLst>
              <a:ext uri="{FF2B5EF4-FFF2-40B4-BE49-F238E27FC236}">
                <a16:creationId xmlns:a16="http://schemas.microsoft.com/office/drawing/2014/main" id="{8DAACFD9-7BF2-2006-D300-E21CA29F0F43}"/>
              </a:ext>
            </a:extLst>
          </p:cNvPr>
          <p:cNvSpPr/>
          <p:nvPr/>
        </p:nvSpPr>
        <p:spPr>
          <a:xfrm>
            <a:off x="5884001" y="2180134"/>
            <a:ext cx="5457824" cy="3158491"/>
          </a:xfrm>
          <a:prstGeom prst="roundRect">
            <a:avLst>
              <a:gd name="adj" fmla="val 7517"/>
            </a:avLst>
          </a:prstGeom>
          <a:solidFill>
            <a:schemeClr val="bg1"/>
          </a:solidFill>
          <a:ln>
            <a:noFill/>
          </a:ln>
          <a:effectLst>
            <a:outerShdw blurRad="520700" sx="106000" sy="106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01" y="2672903"/>
            <a:ext cx="5274621" cy="25180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9F5F0B6-BF33-1700-2188-447D1F23D7A9}"/>
              </a:ext>
            </a:extLst>
          </p:cNvPr>
          <p:cNvSpPr txBox="1"/>
          <p:nvPr/>
        </p:nvSpPr>
        <p:spPr>
          <a:xfrm>
            <a:off x="6026774" y="2211238"/>
            <a:ext cx="5223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Пример оценки проекта сопровождаемого трудоустройства</a:t>
            </a:r>
            <a:br>
              <a:rPr lang="ru-RU" sz="1200" b="0" i="0" u="none" strike="noStrike" cap="none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</a:br>
            <a:r>
              <a:rPr lang="ru-RU" sz="1200" b="0" i="0" u="none" strike="noStrike" cap="none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«Все получится!» по </a:t>
            </a:r>
            <a:r>
              <a:rPr lang="ru-RU" sz="1200" dirty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критерию </a:t>
            </a:r>
            <a:r>
              <a:rPr lang="ru-RU" sz="1200" dirty="0" smtClean="0">
                <a:solidFill>
                  <a:srgbClr val="000000"/>
                </a:solidFill>
                <a:latin typeface="SB Sans Display" panose="020B0503040504020204" pitchFamily="34" charset="0"/>
                <a:ea typeface="Verdana"/>
                <a:cs typeface="SB Sans Display" panose="020B0503040504020204" pitchFamily="34" charset="0"/>
                <a:sym typeface="Verdana"/>
              </a:rPr>
              <a:t>«Качество дизайна решения»</a:t>
            </a:r>
            <a:endParaRPr lang="ru-RU" sz="12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12430</TotalTime>
  <Words>1736</Words>
  <Application>Microsoft Office PowerPoint</Application>
  <PresentationFormat>Широкоэкранный</PresentationFormat>
  <Paragraphs>279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Verdana</vt:lpstr>
      <vt:lpstr>SB Sans Display</vt:lpstr>
      <vt:lpstr>SB Sans Display Light</vt:lpstr>
      <vt:lpstr>Times New Roman</vt:lpstr>
      <vt:lpstr>Arial</vt:lpstr>
      <vt:lpstr>SB Sans Display Semibold</vt:lpstr>
      <vt:lpstr>Lato Light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Ядова Екатерина Николаевна</cp:lastModifiedBy>
  <cp:revision>99</cp:revision>
  <dcterms:created xsi:type="dcterms:W3CDTF">2022-10-28T06:30:59Z</dcterms:created>
  <dcterms:modified xsi:type="dcterms:W3CDTF">2023-03-20T10:24:59Z</dcterms:modified>
</cp:coreProperties>
</file>