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49" r:id="rId3"/>
    <p:sldId id="320" r:id="rId4"/>
    <p:sldId id="342" r:id="rId5"/>
    <p:sldId id="343" r:id="rId6"/>
    <p:sldId id="303" r:id="rId7"/>
    <p:sldId id="345" r:id="rId8"/>
    <p:sldId id="346" r:id="rId9"/>
    <p:sldId id="324" r:id="rId10"/>
    <p:sldId id="325" r:id="rId11"/>
    <p:sldId id="340" r:id="rId12"/>
    <p:sldId id="347" r:id="rId13"/>
    <p:sldId id="348" r:id="rId14"/>
    <p:sldId id="341" r:id="rId15"/>
    <p:sldId id="318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76E"/>
    <a:srgbClr val="1E8795"/>
    <a:srgbClr val="56AE66"/>
    <a:srgbClr val="95C792"/>
    <a:srgbClr val="DDECD9"/>
    <a:srgbClr val="F99D1C"/>
    <a:srgbClr val="29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2" autoAdjust="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FA28-6F47-4F98-947E-CA17F3B5A39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4CCE-5367-4D7A-9242-49C879542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8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200" b="1" dirty="0" smtClean="0"/>
              <a:t>В ситуации, представляющей угрозу для жизни, часто имеет смысл убежать или, если это невозможно,  атаковать источник опасности. Реакция «бей или беги» - это  автоматический механизм выживания, подготавливающий организм к активным действиям. Телесные реакции готовят тело к отступлению или атаке, но могут приносить дискомфорт, если вы не знаете, почему они возникают.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Стремительный поток мыслей . </a:t>
            </a:r>
            <a:r>
              <a:rPr lang="ru-RU" sz="1200" dirty="0" smtClean="0"/>
              <a:t>Способность быстрее мыслить помогает нам оценить опасность  и принять оперативное решение. При активации реакции бывает очень сложно сосредоточиться на чём-нибудь, помимо опасности.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Изменение зрения.  </a:t>
            </a:r>
            <a:r>
              <a:rPr lang="ru-RU" sz="1200" dirty="0" smtClean="0"/>
              <a:t>Зрение становится острее, чтобы мы лучше видели опасность.  Может наблюдаться эффект «туннельного зрения».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Учащённое и поверхностное дыхание.  </a:t>
            </a:r>
            <a:r>
              <a:rPr lang="ru-RU" sz="1200" dirty="0" smtClean="0"/>
              <a:t>Способствует  усилению притока кислорода для обеспечения мышц энергией.  Повышается готовность организма к наступлению или атаке.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Головокружение.  </a:t>
            </a:r>
            <a:r>
              <a:rPr lang="ru-RU" sz="1200" dirty="0" smtClean="0"/>
              <a:t>Если мы ничего не делаем (не убегаем, не атакуем), чтобы израсходовать  дополнительный кислород, очень скоро можем почувствовать головокружение. 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Пересыхает во рту.  </a:t>
            </a:r>
            <a:r>
              <a:rPr lang="ru-RU" sz="1200" dirty="0" smtClean="0"/>
              <a:t>Рот – часть пищеварительной системы. В ситуации опасности пищеварение приостанавливается, поскольку энергия направляется к мышцам. 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Учащённое сердцебиение. </a:t>
            </a:r>
            <a:r>
              <a:rPr lang="ru-RU" sz="1200" dirty="0" smtClean="0"/>
              <a:t> Обеспечивает приток крови к мышцам и усиливает способность бежать или </a:t>
            </a:r>
          </a:p>
          <a:p>
            <a:pPr algn="just">
              <a:buNone/>
            </a:pPr>
            <a:r>
              <a:rPr lang="ru-RU" sz="1200" dirty="0" smtClean="0"/>
              <a:t>атаковать.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Выделение адреналина. </a:t>
            </a:r>
            <a:r>
              <a:rPr lang="ru-RU" sz="1200" dirty="0" smtClean="0"/>
              <a:t>Адреналин оперативно оповещает другие части тела о необходимости подготовиться к реакции на опасность. Вырабатывается в адреналовых железах.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Тошнота и «бабочки» в животе.  </a:t>
            </a:r>
            <a:r>
              <a:rPr lang="ru-RU" sz="1200" dirty="0" smtClean="0"/>
              <a:t>Такие ощущения возникают из-за того, что происходит отток крови от пищеварительной системы.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Непроизвольное мочеиспускание.  </a:t>
            </a:r>
            <a:r>
              <a:rPr lang="ru-RU" sz="1200" dirty="0" smtClean="0"/>
              <a:t>Иногда при очень сильном стрессе происходит расслабление мышц мочевого пузыря.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Холодные руки.  </a:t>
            </a:r>
            <a:r>
              <a:rPr lang="ru-RU" sz="1200" dirty="0" smtClean="0"/>
              <a:t>Кровеносные сосуды рук сужаются, чтобы направить кровь к основным группам мышц. 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Влажные ладони.  </a:t>
            </a:r>
            <a:r>
              <a:rPr lang="ru-RU" sz="1200" dirty="0" smtClean="0"/>
              <a:t>В момент опасности тело выделяет пот для  самоохлаждения. Прохладная машина – эффективная машина, поэтому потоотделение  повышает шансы выжить в опасной ситуации.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Мышечное напряжение. </a:t>
            </a:r>
            <a:r>
              <a:rPr lang="ru-RU" sz="1200" dirty="0" smtClean="0"/>
              <a:t>Напрягаются мышцы всего тела, подготавливая вас к отступлению или атаке.  Мышцы могут дрожать, особенно если  замираете на месте. Таким образом поддерживается состояние готовности  к действиям. </a:t>
            </a:r>
          </a:p>
          <a:p>
            <a:pPr algn="just">
              <a:buNone/>
            </a:pPr>
            <a:endParaRPr lang="ru-RU" sz="1200" dirty="0" smtClean="0"/>
          </a:p>
          <a:p>
            <a:pPr algn="just"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4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6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4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err="1" smtClean="0"/>
              <a:t>Образецзаголовка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47CB-400C-4C84-B15D-5FC3CEE01BF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ASILISA\37652\background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715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27584" y="2425452"/>
            <a:ext cx="7772400" cy="1867644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0"/>
              </a:spcAft>
            </a:pPr>
            <a:r>
              <a:rPr lang="en-US" sz="2400" dirty="0" smtClean="0">
                <a:latin typeface="Circe"/>
              </a:rPr>
              <a:t/>
            </a:r>
            <a:br>
              <a:rPr lang="en-US" sz="2400" dirty="0" smtClean="0">
                <a:latin typeface="Circe"/>
              </a:rPr>
            </a:br>
            <a:r>
              <a:rPr lang="en-US" sz="2400" dirty="0" smtClean="0">
                <a:latin typeface="Circe"/>
              </a:rPr>
              <a:t/>
            </a:r>
            <a:br>
              <a:rPr lang="en-US" sz="2400" dirty="0" smtClean="0">
                <a:latin typeface="Circe"/>
              </a:rPr>
            </a:br>
            <a:r>
              <a:rPr lang="ru-RU" sz="2800" b="1" dirty="0" smtClean="0"/>
              <a:t>МОДУЛЬ «УПРАВЛЕНИЕ СОБОЙ»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latin typeface="Circe"/>
              </a:rPr>
              <a:t/>
            </a:r>
            <a:br>
              <a:rPr lang="ru-RU" sz="4000" b="1" dirty="0" smtClean="0">
                <a:latin typeface="Circe"/>
              </a:rPr>
            </a:br>
            <a:endParaRPr lang="ru-RU" sz="2800" dirty="0">
              <a:latin typeface="Cir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2013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9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331640" y="913284"/>
            <a:ext cx="5770984" cy="95250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Упражнение «Чемодан в дорогу»</a:t>
            </a:r>
            <a:endParaRPr lang="ru-RU" sz="2900" b="1" dirty="0"/>
          </a:p>
        </p:txBody>
      </p:sp>
      <p:pic>
        <p:nvPicPr>
          <p:cNvPr id="22" name="Рисунок 21" descr="fon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3394" y="3217540"/>
            <a:ext cx="810606" cy="1197289"/>
          </a:xfrm>
          <a:prstGeom prst="rect">
            <a:avLst/>
          </a:prstGeom>
        </p:spPr>
      </p:pic>
      <p:pic>
        <p:nvPicPr>
          <p:cNvPr id="2050" name="Picture 2" descr="W:\all_books\37655_Sberbank_Razv_lichn_potenciala_5-7kl_MetPos\Ris\orig\chemodan_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04284" y="1124818"/>
            <a:ext cx="3888431" cy="4905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10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59632" y="1112912"/>
            <a:ext cx="7427168" cy="9525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Упражнения </a:t>
            </a:r>
            <a:br>
              <a:rPr lang="ru-RU" sz="3200" b="1" dirty="0" smtClean="0"/>
            </a:br>
            <a:r>
              <a:rPr lang="ru-RU" sz="3200" b="1" dirty="0" smtClean="0"/>
              <a:t>на межполушарное взаимодействие </a:t>
            </a:r>
            <a:endParaRPr lang="ru-RU" sz="3200" b="1" dirty="0"/>
          </a:p>
        </p:txBody>
      </p:sp>
      <p:pic>
        <p:nvPicPr>
          <p:cNvPr id="22" name="Рисунок 21" descr="fon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3394" y="3217540"/>
            <a:ext cx="810606" cy="1197289"/>
          </a:xfrm>
          <a:prstGeom prst="rect">
            <a:avLst/>
          </a:prstGeom>
        </p:spPr>
      </p:pic>
      <p:pic>
        <p:nvPicPr>
          <p:cNvPr id="11" name="Рисунок 10" descr="1_1_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298" y="2353444"/>
            <a:ext cx="5776046" cy="15121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99592" y="422565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aseline="30000" dirty="0" smtClean="0"/>
              <a:t>Руки сжаты в кулаки. Правая рука — поднять большой палец вверх, левая — вытянуть указательный палец вперёд. Потом — наоборот, и так далее с возрастанием темпа. Можно усложнить упражнение и чередовать каждую смену жестов и хлопок в ладоши.</a:t>
            </a:r>
          </a:p>
        </p:txBody>
      </p:sp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11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59632" y="1112912"/>
            <a:ext cx="7427168" cy="9525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Упражнения </a:t>
            </a:r>
            <a:br>
              <a:rPr lang="ru-RU" sz="3200" b="1" dirty="0" smtClean="0"/>
            </a:br>
            <a:r>
              <a:rPr lang="ru-RU" sz="3200" b="1" dirty="0" smtClean="0"/>
              <a:t>на межполушарное взаимодействие </a:t>
            </a:r>
            <a:endParaRPr lang="ru-RU" sz="3200" b="1" dirty="0"/>
          </a:p>
        </p:txBody>
      </p:sp>
      <p:pic>
        <p:nvPicPr>
          <p:cNvPr id="22" name="Рисунок 21" descr="fon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3394" y="3217540"/>
            <a:ext cx="810606" cy="11972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91680" y="436966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aseline="30000" dirty="0" smtClean="0"/>
              <a:t>Сжать левую руку в кулак, большой палец отставить в сторону, кулак развернуть пальцами к себе. Ладонью правой руки прикоснуться </a:t>
            </a:r>
          </a:p>
          <a:p>
            <a:r>
              <a:rPr lang="ru-RU" sz="2400" baseline="30000" dirty="0" smtClean="0"/>
              <a:t>к мизинцу левой. Менять положение правой и левой рук, </a:t>
            </a:r>
            <a:br>
              <a:rPr lang="ru-RU" sz="2400" baseline="30000" dirty="0" smtClean="0"/>
            </a:br>
            <a:r>
              <a:rPr lang="ru-RU" sz="2400" baseline="30000" dirty="0" smtClean="0"/>
              <a:t>добиваясь высокой скорости смены положений (6—8 раз).</a:t>
            </a:r>
          </a:p>
        </p:txBody>
      </p:sp>
      <p:pic>
        <p:nvPicPr>
          <p:cNvPr id="15" name="Рисунок 14" descr="2_1_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281436"/>
            <a:ext cx="43978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12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59632" y="1112912"/>
            <a:ext cx="7427168" cy="9525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Упражнения </a:t>
            </a:r>
            <a:br>
              <a:rPr lang="ru-RU" sz="3200" b="1" dirty="0" smtClean="0"/>
            </a:br>
            <a:r>
              <a:rPr lang="ru-RU" sz="3200" b="1" dirty="0" smtClean="0"/>
              <a:t>на межполушарное взаимодействие </a:t>
            </a:r>
            <a:endParaRPr lang="ru-RU" sz="3200" b="1" dirty="0"/>
          </a:p>
        </p:txBody>
      </p:sp>
      <p:pic>
        <p:nvPicPr>
          <p:cNvPr id="22" name="Рисунок 21" descr="fon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3394" y="3217540"/>
            <a:ext cx="810606" cy="11972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91680" y="444167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aseline="30000" dirty="0" smtClean="0"/>
              <a:t>Сжать руки в кулаки. Поочерёдно разжимать одновременно то указательный и безымянный пальцы, то средний палец и мизинец. Движения чередуются с нарастающей скоростью. </a:t>
            </a:r>
          </a:p>
        </p:txBody>
      </p:sp>
      <p:pic>
        <p:nvPicPr>
          <p:cNvPr id="15" name="Рисунок 14" descr="3_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09428"/>
            <a:ext cx="2640855" cy="20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13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78904" y="877280"/>
            <a:ext cx="8229600" cy="9001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Мячик-антистресс</a:t>
            </a:r>
            <a:endParaRPr lang="ru-RU" sz="3200" b="1" dirty="0"/>
          </a:p>
        </p:txBody>
      </p:sp>
      <p:pic>
        <p:nvPicPr>
          <p:cNvPr id="22" name="Рисунок 21" descr="fon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3394" y="3217540"/>
            <a:ext cx="810606" cy="11972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192139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 smtClean="0"/>
              <a:t>Оборудование и материалы:</a:t>
            </a:r>
          </a:p>
          <a:p>
            <a:r>
              <a:rPr lang="ru-RU" baseline="30000" dirty="0" smtClean="0"/>
              <a:t>Два воздушных шарика одного цвета. Рекомендуется использовать шарики большого размера. </a:t>
            </a:r>
          </a:p>
          <a:p>
            <a:r>
              <a:rPr lang="ru-RU" baseline="30000" dirty="0" smtClean="0"/>
              <a:t>Маленький прозрачный пакетик. </a:t>
            </a:r>
          </a:p>
          <a:p>
            <a:r>
              <a:rPr lang="ru-RU" baseline="30000" dirty="0" smtClean="0"/>
              <a:t>Наполнитель для мячика (мука, соль, подсолнечное масло, вода, краситель).</a:t>
            </a:r>
          </a:p>
          <a:p>
            <a:r>
              <a:rPr lang="ru-RU" baseline="30000" dirty="0" smtClean="0"/>
              <a:t>Ножницы.</a:t>
            </a:r>
          </a:p>
          <a:p>
            <a:pPr algn="ctr"/>
            <a:r>
              <a:rPr lang="ru-RU" baseline="30000" dirty="0" smtClean="0"/>
              <a:t> </a:t>
            </a:r>
            <a:r>
              <a:rPr lang="ru-RU" b="1" baseline="30000" dirty="0" smtClean="0"/>
              <a:t>Инструкция по изготовлению</a:t>
            </a:r>
          </a:p>
          <a:p>
            <a:r>
              <a:rPr lang="ru-RU" baseline="30000" dirty="0" smtClean="0"/>
              <a:t>Приготовьте наполнитель для мячика.</a:t>
            </a:r>
          </a:p>
          <a:p>
            <a:r>
              <a:rPr lang="ru-RU" baseline="30000" dirty="0" smtClean="0"/>
              <a:t>Вам понадобится: 2 чашки простой муки, 1 чашка мелкой соли, 1 столовая ложка масла, 1 чашка холодной воды, 2 капли пищевого красителя.</a:t>
            </a:r>
          </a:p>
          <a:p>
            <a:r>
              <a:rPr lang="ru-RU" baseline="30000" dirty="0" smtClean="0"/>
              <a:t>Смешайте вместе муку и соль. Добавьте воду и масло, перемешайте до равномерного состояния, чтобы не было комочков. Хорошо разомните получившуюся массу. Если нужно, добавьте муку, если наполнитель кажется слишком влажным. </a:t>
            </a:r>
          </a:p>
          <a:p>
            <a:r>
              <a:rPr lang="ru-RU" baseline="30000" dirty="0" smtClean="0"/>
              <a:t>Отрежьте у шариков узкую часть около отверстия.</a:t>
            </a:r>
          </a:p>
          <a:p>
            <a:r>
              <a:rPr lang="ru-RU" baseline="30000" dirty="0" smtClean="0"/>
              <a:t> Положите наполнитель в пакетик и хорошо завяжите его.</a:t>
            </a:r>
          </a:p>
          <a:p>
            <a:r>
              <a:rPr lang="ru-RU" baseline="30000" dirty="0" smtClean="0"/>
              <a:t>Положите пакетик с наполнителем в один из шариков.</a:t>
            </a:r>
          </a:p>
          <a:p>
            <a:r>
              <a:rPr lang="ru-RU" baseline="30000" dirty="0" smtClean="0"/>
              <a:t>Наденьте второй шарик на шарик с наполнителем так, чтобы отверстие на первом шарике было полностью закрыто вторым.</a:t>
            </a:r>
          </a:p>
          <a:p>
            <a:pPr algn="ctr"/>
            <a:r>
              <a:rPr lang="ru-RU" i="1" baseline="30000" dirty="0" smtClean="0"/>
              <a:t>Ура, шарик готов! Можно использовать его для снятия стресса!</a:t>
            </a:r>
          </a:p>
        </p:txBody>
      </p:sp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VASILISA\37652\background_2_1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2257433"/>
            <a:ext cx="41764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11"/>
          <p:cNvSpPr>
            <a:spLocks noGrp="1"/>
          </p:cNvSpPr>
          <p:nvPr>
            <p:ph idx="1"/>
          </p:nvPr>
        </p:nvSpPr>
        <p:spPr>
          <a:xfrm>
            <a:off x="899592" y="2497460"/>
            <a:ext cx="7560840" cy="48005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baseline="30000" dirty="0" smtClean="0">
                <a:solidFill>
                  <a:schemeClr val="accent6">
                    <a:lumMod val="50000"/>
                  </a:schemeClr>
                </a:solidFill>
                <a:latin typeface="Circe" pitchFamily="34" charset="-52"/>
              </a:rPr>
              <a:t>СПАСИБО ЗА ВНИМАНИЕ!</a:t>
            </a:r>
            <a:endParaRPr lang="ru-RU" sz="4800" b="1" baseline="30000" dirty="0">
              <a:solidFill>
                <a:schemeClr val="accent6">
                  <a:lumMod val="50000"/>
                </a:schemeClr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8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83568" y="1136018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6</a:t>
            </a:r>
          </a:p>
          <a:p>
            <a:endParaRPr lang="ru-RU" dirty="0"/>
          </a:p>
        </p:txBody>
      </p:sp>
      <p:pic>
        <p:nvPicPr>
          <p:cNvPr id="14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1</a:t>
            </a:r>
          </a:p>
          <a:p>
            <a:endParaRPr lang="ru-RU" dirty="0"/>
          </a:p>
        </p:txBody>
      </p:sp>
      <p:sp>
        <p:nvSpPr>
          <p:cNvPr id="18" name="Заголовок 11"/>
          <p:cNvSpPr>
            <a:spLocks noGrp="1"/>
          </p:cNvSpPr>
          <p:nvPr>
            <p:ph type="title"/>
          </p:nvPr>
        </p:nvSpPr>
        <p:spPr>
          <a:xfrm>
            <a:off x="1187624" y="1057300"/>
            <a:ext cx="7704856" cy="576064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Инструкция «Управление вниманием»</a:t>
            </a:r>
            <a:endParaRPr lang="ru-RU" sz="29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1633364"/>
            <a:ext cx="8460432" cy="3456384"/>
          </a:xfrm>
        </p:spPr>
        <p:txBody>
          <a:bodyPr>
            <a:noAutofit/>
          </a:bodyPr>
          <a:lstStyle/>
          <a:p>
            <a:pPr>
              <a:lnSpc>
                <a:spcPts val="1350"/>
              </a:lnSpc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Шаг 1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Если ты отвлекаешься от важного задания, задай себе вопрос:  </a:t>
            </a:r>
            <a:r>
              <a:rPr lang="ru-RU" sz="1200" b="1" dirty="0" smtClean="0"/>
              <a:t>«В чём заключается моя задача?»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Так ты сможешь определить задачу, над которой работаешь. Без этого трудно сохранять 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концентрацию внимания.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Шаг 2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/>
              <a:t>Зачем я это делаю? Какова моя цель?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Понимание смысла задания помогает оставаться сосредоточенным длительное время.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Шаг 3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/>
              <a:t>С чего мне начать прямо сейчас?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После отвлечения непонятно, что именно делать. Ответ на этот вопрос поможет сфокусироваться 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на небольшой части задачи прямо сейчас.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>
                <a:solidFill>
                  <a:srgbClr val="7030A0"/>
                </a:solidFill>
              </a:rPr>
              <a:t>Шаг 4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/>
              <a:t>Инструктируй себя.</a:t>
            </a:r>
            <a:r>
              <a:rPr lang="ru-RU" sz="1200" dirty="0" smtClean="0"/>
              <a:t> Ты можешь шёпотом или про себя проговаривать, что ты сейчас делаешь. 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Например: Пишу 35 </a:t>
            </a:r>
            <a:r>
              <a:rPr lang="ru-RU" sz="1200" dirty="0" err="1" smtClean="0"/>
              <a:t>х</a:t>
            </a:r>
            <a:r>
              <a:rPr lang="ru-RU" sz="1200" dirty="0" smtClean="0"/>
              <a:t> 7=…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Проговаривай про себя даже маленькие шаги, таким образом ты поможешь своему вниманию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сосредоточиться полностью на выполнении задания.</a:t>
            </a:r>
          </a:p>
          <a:p>
            <a:pPr>
              <a:lnSpc>
                <a:spcPts val="1350"/>
              </a:lnSpc>
              <a:buNone/>
            </a:pPr>
            <a:r>
              <a:rPr lang="ru-RU" sz="1200" dirty="0" smtClean="0"/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Свой способ.</a:t>
            </a:r>
          </a:p>
          <a:p>
            <a:pPr>
              <a:lnSpc>
                <a:spcPts val="1350"/>
              </a:lnSpc>
              <a:buNone/>
            </a:pPr>
            <a:r>
              <a:rPr lang="ru-RU" sz="1200" b="1" dirty="0" smtClean="0"/>
              <a:t> </a:t>
            </a:r>
            <a:r>
              <a:rPr lang="ru-RU" sz="1200" i="1" u="sng" dirty="0" smtClean="0"/>
              <a:t>Подсказка</a:t>
            </a:r>
            <a:r>
              <a:rPr lang="ru-RU" sz="1200" i="1" dirty="0" smtClean="0"/>
              <a:t>. Если в задании всё понятно, но ты отвлекаешься, то можно использовать сразу  шаг 4.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2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1201316"/>
            <a:ext cx="7200800" cy="12241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>Стрессовые реакции в ответ на угрозу: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>«ЗАМРИ, БЕГИ, БЕЙ»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</a:rPr>
              <a:t>Замри</a:t>
            </a:r>
            <a:r>
              <a:rPr lang="ru-RU" sz="2900" b="1" dirty="0" smtClean="0">
                <a:latin typeface="Calibri" pitchFamily="34" charset="0"/>
              </a:rPr>
              <a:t>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irce"/>
              </a:rPr>
              <a:t/>
            </a:r>
            <a:br>
              <a:rPr lang="ru-RU" sz="2900" b="1" dirty="0" smtClean="0">
                <a:latin typeface="Circe"/>
              </a:rPr>
            </a:br>
            <a:endParaRPr lang="ru-RU" sz="2900" dirty="0"/>
          </a:p>
        </p:txBody>
      </p:sp>
      <p:sp>
        <p:nvSpPr>
          <p:cNvPr id="20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2425452"/>
            <a:ext cx="4040188" cy="27166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Circe"/>
              </a:rPr>
              <a:t> </a:t>
            </a:r>
            <a:r>
              <a:rPr lang="ru-RU" sz="1800" b="1" dirty="0" smtClean="0">
                <a:latin typeface="+mj-lt"/>
              </a:rPr>
              <a:t>Почему замирание полезно при пугающих событиях?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(Вначале) Больше времени для оценки ситуации, мы становимся менее заметными.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(Позже) Если убежать невозможно, стать менее заметным </a:t>
            </a:r>
          </a:p>
          <a:p>
            <a:pPr>
              <a:buNone/>
            </a:pPr>
            <a:r>
              <a:rPr lang="ru-RU" sz="1800" dirty="0" smtClean="0">
                <a:latin typeface="+mj-lt"/>
                <a:cs typeface="Times New Roman" pitchFamily="18" charset="0"/>
              </a:rPr>
              <a:t>       и восприимчивым может быть      лучшим шансом.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Circe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Circe"/>
              </a:rPr>
              <a:t>          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6" y="2569468"/>
            <a:ext cx="4175446" cy="2644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>Что происходит в теле и мозге?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(Вначале) Мышление ускоряется,</a:t>
            </a:r>
          </a:p>
          <a:p>
            <a:pPr>
              <a:buNone/>
            </a:pPr>
            <a:r>
              <a:rPr lang="ru-RU" sz="1800" dirty="0" smtClean="0">
                <a:latin typeface="+mj-lt"/>
                <a:cs typeface="Times New Roman" pitchFamily="18" charset="0"/>
              </a:rPr>
              <a:t>       внимание направлено на поиск     </a:t>
            </a:r>
          </a:p>
          <a:p>
            <a:pPr>
              <a:buNone/>
            </a:pPr>
            <a:r>
              <a:rPr lang="ru-RU" sz="1800" dirty="0" smtClean="0">
                <a:latin typeface="+mj-lt"/>
                <a:cs typeface="Times New Roman" pitchFamily="18" charset="0"/>
              </a:rPr>
              <a:t>       выхода из ситуации.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(Позже) Отделение от своего тела, </a:t>
            </a:r>
          </a:p>
          <a:p>
            <a:pPr>
              <a:buNone/>
            </a:pPr>
            <a:r>
              <a:rPr lang="ru-RU" sz="1800" dirty="0" smtClean="0">
                <a:latin typeface="+mj-lt"/>
                <a:cs typeface="Times New Roman" pitchFamily="18" charset="0"/>
              </a:rPr>
              <a:t>      эмоции притупляются, невозможно двигаться.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201316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12013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3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1201316"/>
            <a:ext cx="6912768" cy="11813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>Стрессовые реакции в ответ на угрозу: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>«ЗАМРИ, БЕГИ, БЕЙ»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</a:rPr>
              <a:t>Беги </a:t>
            </a: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irce"/>
              </a:rPr>
              <a:t/>
            </a:r>
            <a:br>
              <a:rPr lang="ru-RU" sz="2900" b="1" dirty="0" smtClean="0">
                <a:latin typeface="Circe"/>
              </a:rPr>
            </a:br>
            <a:endParaRPr lang="ru-RU" sz="2900" dirty="0"/>
          </a:p>
        </p:txBody>
      </p:sp>
      <p:sp>
        <p:nvSpPr>
          <p:cNvPr id="20" name="Содержимое 11"/>
          <p:cNvSpPr>
            <a:spLocks noGrp="1"/>
          </p:cNvSpPr>
          <p:nvPr>
            <p:ph sz="half" idx="2"/>
          </p:nvPr>
        </p:nvSpPr>
        <p:spPr>
          <a:xfrm>
            <a:off x="467544" y="2713484"/>
            <a:ext cx="4040188" cy="273630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latin typeface="Circe"/>
              </a:rPr>
              <a:t>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Почему избегание полезно </a:t>
            </a:r>
          </a:p>
          <a:p>
            <a:pPr>
              <a:lnSpc>
                <a:spcPts val="2000"/>
              </a:lnSpc>
              <a:buNone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     в пугающей ситуации?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Успешное избегание чаще всего является наиболее безопасным способом выживания.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          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4008" y="2641476"/>
            <a:ext cx="4041775" cy="2664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Что происходит в теле и мозге?</a:t>
            </a:r>
          </a:p>
          <a:p>
            <a:r>
              <a:rPr lang="ru-RU" sz="1800" dirty="0" smtClean="0"/>
              <a:t>Тело готовится к физической</a:t>
            </a:r>
          </a:p>
          <a:p>
            <a:pPr>
              <a:buNone/>
            </a:pPr>
            <a:r>
              <a:rPr lang="ru-RU" sz="1800" dirty="0" smtClean="0"/>
              <a:t>       активности: выделяется адреналин, учащается сердцебиение и дыхание, мышцы напрягаются.</a:t>
            </a:r>
          </a:p>
          <a:p>
            <a:r>
              <a:rPr lang="en-US" sz="1800" dirty="0" smtClean="0"/>
              <a:t> </a:t>
            </a:r>
            <a:r>
              <a:rPr lang="ru-RU" sz="1800" dirty="0" smtClean="0"/>
              <a:t>Мышление ускоряется, внимание направлено на поиск выхода.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22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4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1201316"/>
            <a:ext cx="7355160" cy="11813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>Стрессовые реакции в ответ на угрозу: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alibri" pitchFamily="34" charset="0"/>
              </a:rPr>
              <a:t>«ЗАМРИ,БЕГИ, БЕЙ» </a:t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Calibri" pitchFamily="34" charset="0"/>
              </a:rPr>
              <a:t> Бей </a:t>
            </a:r>
            <a:r>
              <a:rPr lang="ru-RU" sz="2900" b="1" dirty="0" smtClean="0">
                <a:latin typeface="Calibri" pitchFamily="34" charset="0"/>
              </a:rPr>
              <a:t/>
            </a:r>
            <a:br>
              <a:rPr lang="ru-RU" sz="2900" b="1" dirty="0" smtClean="0">
                <a:latin typeface="Calibri" pitchFamily="34" charset="0"/>
              </a:rPr>
            </a:br>
            <a:r>
              <a:rPr lang="ru-RU" sz="2900" b="1" dirty="0" smtClean="0">
                <a:latin typeface="Circe"/>
              </a:rPr>
              <a:t/>
            </a:r>
            <a:br>
              <a:rPr lang="ru-RU" sz="2900" b="1" dirty="0" smtClean="0">
                <a:latin typeface="Circe"/>
              </a:rPr>
            </a:br>
            <a:endParaRPr lang="ru-RU" sz="29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2641476"/>
            <a:ext cx="4040188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Почему драка полезна в пугающей</a:t>
            </a:r>
          </a:p>
          <a:p>
            <a:pPr algn="ctr"/>
            <a:r>
              <a:rPr lang="ru-RU" sz="1800" dirty="0" smtClean="0"/>
              <a:t>ситуации?</a:t>
            </a:r>
          </a:p>
          <a:p>
            <a:endParaRPr lang="ru-RU" dirty="0"/>
          </a:p>
        </p:txBody>
      </p:sp>
      <p:sp>
        <p:nvSpPr>
          <p:cNvPr id="20" name="Содержимое 11"/>
          <p:cNvSpPr>
            <a:spLocks noGrp="1"/>
          </p:cNvSpPr>
          <p:nvPr>
            <p:ph sz="half" idx="2"/>
          </p:nvPr>
        </p:nvSpPr>
        <p:spPr>
          <a:xfrm>
            <a:off x="459804" y="2569468"/>
            <a:ext cx="4040188" cy="2880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Circe"/>
              </a:rPr>
              <a:t>   </a:t>
            </a:r>
            <a:endParaRPr lang="ru-RU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atin typeface="Circe"/>
            </a:endParaRPr>
          </a:p>
          <a:p>
            <a:r>
              <a:rPr lang="ru-RU" sz="1800" dirty="0" smtClean="0"/>
              <a:t>В драке можно получить травму или даже умереть ... Но победа увеличивает шансы на выживание.</a:t>
            </a:r>
          </a:p>
          <a:p>
            <a:r>
              <a:rPr lang="ru-RU" sz="1800" dirty="0" smtClean="0"/>
              <a:t>Часто выглядеть агрессивным достаточно, чтобы напугать противника.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Circe"/>
              </a:rPr>
              <a:t>          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6" y="2589096"/>
            <a:ext cx="4247454" cy="2644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Что происходит в теле и мозге?</a:t>
            </a:r>
          </a:p>
          <a:p>
            <a:pPr>
              <a:buNone/>
            </a:pPr>
            <a:endParaRPr lang="ru-RU" sz="900" b="1" dirty="0" smtClean="0"/>
          </a:p>
          <a:p>
            <a:r>
              <a:rPr lang="ru-RU" sz="1800" dirty="0" smtClean="0"/>
              <a:t>Тело готовится к физической</a:t>
            </a:r>
          </a:p>
          <a:p>
            <a:pPr>
              <a:buNone/>
            </a:pPr>
            <a:r>
              <a:rPr lang="ru-RU" sz="1800" dirty="0" smtClean="0"/>
              <a:t>        активности: выделяется адреналин,  учащается сердцебиение и дыхание, мышцы напрягаются.</a:t>
            </a:r>
          </a:p>
          <a:p>
            <a:r>
              <a:rPr lang="ru-RU" sz="1800" dirty="0" smtClean="0"/>
              <a:t>Фокус внимания ограничен поиском</a:t>
            </a:r>
          </a:p>
          <a:p>
            <a:pPr>
              <a:buNone/>
            </a:pPr>
            <a:r>
              <a:rPr lang="ru-RU" sz="1800" dirty="0" smtClean="0"/>
              <a:t>       возможности победить или убежать.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22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5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87624" y="968896"/>
            <a:ext cx="7211144" cy="95250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Реакция</a:t>
            </a:r>
            <a:r>
              <a:rPr lang="ru-RU" sz="2800" dirty="0" smtClean="0"/>
              <a:t> </a:t>
            </a:r>
            <a:r>
              <a:rPr lang="ru-RU" sz="2900" b="1" dirty="0" smtClean="0"/>
              <a:t>«БЕЙ ИЛИ БЕГИ»</a:t>
            </a:r>
            <a:endParaRPr lang="ru-RU" sz="2900" b="1" dirty="0"/>
          </a:p>
        </p:txBody>
      </p:sp>
      <p:pic>
        <p:nvPicPr>
          <p:cNvPr id="7" name="Рисунок 6" descr="ma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77380"/>
            <a:ext cx="592836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579" cy="571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3568" y="12733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6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1520" y="896888"/>
            <a:ext cx="8229600" cy="95250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Реакция</a:t>
            </a:r>
            <a:r>
              <a:rPr lang="ru-RU" sz="2800" dirty="0" smtClean="0"/>
              <a:t> </a:t>
            </a:r>
            <a:r>
              <a:rPr lang="ru-RU" sz="2900" b="1" dirty="0" smtClean="0"/>
              <a:t>«БЕЙ ИЛИ БЕГИ»</a:t>
            </a:r>
            <a:endParaRPr lang="ru-RU" sz="29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705372"/>
            <a:ext cx="8496944" cy="38884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/>
              <a:t>В ситуации, представляющей угрозу для жизни, часто имеет смысл убежать или, если это невозможно, </a:t>
            </a:r>
          </a:p>
          <a:p>
            <a:pPr algn="just">
              <a:buNone/>
            </a:pPr>
            <a:r>
              <a:rPr lang="ru-RU" sz="1400" b="1" dirty="0" smtClean="0"/>
              <a:t>атаковать источник опасности. Реакция «бей или беги»  </a:t>
            </a:r>
            <a:r>
              <a:rPr lang="ru-RU" sz="1400" b="1" dirty="0" smtClean="0">
                <a:latin typeface="Times New Roman"/>
                <a:cs typeface="Times New Roman"/>
              </a:rPr>
              <a:t>‒ </a:t>
            </a:r>
            <a:r>
              <a:rPr lang="ru-RU" sz="1400" b="1" dirty="0" smtClean="0"/>
              <a:t>это  автоматический механизм выживания, </a:t>
            </a:r>
          </a:p>
          <a:p>
            <a:pPr algn="just">
              <a:buNone/>
            </a:pPr>
            <a:r>
              <a:rPr lang="ru-RU" sz="1400" b="1" dirty="0" smtClean="0"/>
              <a:t>подготавливающий организм к активным действиям. Телесные реакции готовят тело к отступлению или </a:t>
            </a:r>
          </a:p>
          <a:p>
            <a:pPr algn="just">
              <a:buNone/>
            </a:pPr>
            <a:r>
              <a:rPr lang="ru-RU" sz="1400" b="1" dirty="0" smtClean="0"/>
              <a:t>атаке, но могут приносить дискомфорт, если вы не знаете, почему они возникают.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Стремительный поток мыслей. </a:t>
            </a:r>
            <a:r>
              <a:rPr lang="ru-RU" sz="1400" dirty="0" smtClean="0"/>
              <a:t>Способность быстрее мыслить помогает нам оценить опасность  и принять </a:t>
            </a:r>
          </a:p>
          <a:p>
            <a:pPr algn="just">
              <a:buNone/>
            </a:pPr>
            <a:r>
              <a:rPr lang="ru-RU" sz="1400" dirty="0" smtClean="0"/>
              <a:t>оперативное решение. При активации реакции бывает очень сложно сосредоточиться на чём-нибудь, </a:t>
            </a:r>
          </a:p>
          <a:p>
            <a:pPr algn="just">
              <a:buNone/>
            </a:pPr>
            <a:r>
              <a:rPr lang="ru-RU" sz="1400" dirty="0" smtClean="0"/>
              <a:t>помимо опасности.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Изменение зрения.  </a:t>
            </a:r>
            <a:r>
              <a:rPr lang="ru-RU" sz="1400" dirty="0" smtClean="0"/>
              <a:t>Зрение становится острее, чтобы мы лучше видели опасность.  Может наблюдаться </a:t>
            </a:r>
          </a:p>
          <a:p>
            <a:pPr algn="just">
              <a:buNone/>
            </a:pPr>
            <a:r>
              <a:rPr lang="ru-RU" sz="1400" dirty="0" smtClean="0"/>
              <a:t>эффект «туннельного зрения».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Учащённое и поверхностное дыхание.  </a:t>
            </a:r>
            <a:r>
              <a:rPr lang="ru-RU" sz="1400" dirty="0" smtClean="0"/>
              <a:t>Способствует  усилению притока кислорода для обеспечения мышц</a:t>
            </a:r>
          </a:p>
          <a:p>
            <a:pPr algn="just">
              <a:buNone/>
            </a:pPr>
            <a:r>
              <a:rPr lang="ru-RU" sz="1400" dirty="0" smtClean="0"/>
              <a:t>энергией.  Повышается готовность организма к наступлению или атаке.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Головокружение.  </a:t>
            </a:r>
            <a:r>
              <a:rPr lang="ru-RU" sz="1400" dirty="0" smtClean="0"/>
              <a:t>Если мы ничего не делаем (не убегаем, не атакуем), чтобы израсходовать  </a:t>
            </a:r>
          </a:p>
          <a:p>
            <a:pPr algn="just">
              <a:buNone/>
            </a:pPr>
            <a:r>
              <a:rPr lang="ru-RU" sz="1400" dirty="0" smtClean="0"/>
              <a:t>дополнительный кислород, очень скоро можем почувствовать головокружение.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Пересыхает во рту.  </a:t>
            </a:r>
            <a:r>
              <a:rPr lang="ru-RU" sz="1400" dirty="0" smtClean="0"/>
              <a:t>Рот – часть пищеварительной системы. В ситуации опасности пищеварение</a:t>
            </a:r>
          </a:p>
          <a:p>
            <a:pPr algn="just">
              <a:buNone/>
            </a:pPr>
            <a:r>
              <a:rPr lang="ru-RU" sz="1400" dirty="0" smtClean="0"/>
              <a:t>приостанавливается, поскольку энергия направляется к мышцам. </a:t>
            </a:r>
          </a:p>
          <a:p>
            <a:pPr>
              <a:buNone/>
            </a:pPr>
            <a:endParaRPr lang="ru-RU" sz="1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6</a:t>
            </a:r>
            <a:endParaRPr lang="ru-RU" sz="3200" b="1" baseline="30000" dirty="0" smtClean="0">
              <a:solidFill>
                <a:schemeClr val="bg1"/>
              </a:solidFill>
              <a:latin typeface="Circe" pitchFamily="3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579" cy="571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7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2065412"/>
            <a:ext cx="8496944" cy="33843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Учащённое сердцебиение. </a:t>
            </a:r>
            <a:r>
              <a:rPr lang="ru-RU" sz="1400" dirty="0" smtClean="0"/>
              <a:t> Обеспечивает приток крови к мышцам и усиливает способность бежать или </a:t>
            </a:r>
          </a:p>
          <a:p>
            <a:pPr algn="just">
              <a:buNone/>
            </a:pPr>
            <a:r>
              <a:rPr lang="ru-RU" sz="1400" dirty="0" smtClean="0"/>
              <a:t>атаковать.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Выделение адреналина. </a:t>
            </a:r>
            <a:r>
              <a:rPr lang="ru-RU" sz="1400" dirty="0" smtClean="0"/>
              <a:t>Адреналин оперативно оповещает другие части тела о необходимости </a:t>
            </a:r>
          </a:p>
          <a:p>
            <a:pPr algn="just">
              <a:buNone/>
            </a:pPr>
            <a:r>
              <a:rPr lang="ru-RU" sz="1400" dirty="0" smtClean="0"/>
              <a:t>подготовиться к реакции на опасность. Вырабатывается в адреналовых железах.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Тошнота и «бабочки» в животе.  </a:t>
            </a:r>
            <a:r>
              <a:rPr lang="ru-RU" sz="1400" dirty="0" smtClean="0"/>
              <a:t>Такие ощущения возникают из-за того, что происходит отток крови от </a:t>
            </a:r>
          </a:p>
          <a:p>
            <a:pPr algn="just">
              <a:buNone/>
            </a:pPr>
            <a:r>
              <a:rPr lang="ru-RU" sz="1400" dirty="0" smtClean="0"/>
              <a:t>пищеварительной системы.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Непроизвольное мочеиспускание.  </a:t>
            </a:r>
            <a:r>
              <a:rPr lang="ru-RU" sz="1400" dirty="0" smtClean="0"/>
              <a:t>Иногда при очень сильном стрессе происходит расслабление мышц </a:t>
            </a:r>
          </a:p>
          <a:p>
            <a:pPr algn="just">
              <a:buNone/>
            </a:pPr>
            <a:r>
              <a:rPr lang="ru-RU" sz="1400" dirty="0" smtClean="0"/>
              <a:t>мочевого пузыря.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Холодные руки.  </a:t>
            </a:r>
            <a:r>
              <a:rPr lang="ru-RU" sz="1400" dirty="0" smtClean="0"/>
              <a:t>Кровеносные сосуды рук сужаются, чтобы направить кровь к основным группам мышц.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Влажные ладони.  </a:t>
            </a:r>
            <a:r>
              <a:rPr lang="ru-RU" sz="1400" dirty="0" smtClean="0"/>
              <a:t>В момент опасности тело выделяет пот для  самоохлаждения. Прохладная машина – </a:t>
            </a:r>
          </a:p>
          <a:p>
            <a:pPr algn="just">
              <a:buNone/>
            </a:pPr>
            <a:r>
              <a:rPr lang="ru-RU" sz="1400" dirty="0" smtClean="0"/>
              <a:t>эффективная машина, поэтому потоотделение  повышает шансы выжить в опасной ситуации.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Мышечное напряжение. </a:t>
            </a:r>
            <a:r>
              <a:rPr lang="ru-RU" sz="1400" dirty="0" smtClean="0"/>
              <a:t>Напрягаются мышцы всего тела, подготавливая вас к отступлению или атаке.  </a:t>
            </a:r>
          </a:p>
          <a:p>
            <a:pPr algn="just">
              <a:buNone/>
            </a:pPr>
            <a:r>
              <a:rPr lang="ru-RU" sz="1400" dirty="0" smtClean="0"/>
              <a:t>Мышцы могут дрожать, особенно если  замираете на месте. Таким образом поддерживается состояние </a:t>
            </a:r>
          </a:p>
          <a:p>
            <a:pPr algn="just">
              <a:buNone/>
            </a:pPr>
            <a:r>
              <a:rPr lang="ru-RU" sz="1400" dirty="0" smtClean="0"/>
              <a:t>готовности  к действиям.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8" name="Заголовок 12"/>
          <p:cNvSpPr>
            <a:spLocks noGrp="1"/>
          </p:cNvSpPr>
          <p:nvPr>
            <p:ph type="title"/>
          </p:nvPr>
        </p:nvSpPr>
        <p:spPr>
          <a:xfrm>
            <a:off x="251520" y="896888"/>
            <a:ext cx="8229600" cy="95250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Реакция</a:t>
            </a:r>
            <a:r>
              <a:rPr lang="ru-RU" sz="2800" dirty="0" smtClean="0"/>
              <a:t> </a:t>
            </a:r>
            <a:r>
              <a:rPr lang="ru-RU" sz="2900" b="1" dirty="0" smtClean="0"/>
              <a:t>«БЕЙ ИЛИ БЕГИ»</a:t>
            </a: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VASILISA\37652\background_2_1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579" cy="5715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3568" y="1367785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 smtClean="0">
                <a:solidFill>
                  <a:schemeClr val="bg1"/>
                </a:solidFill>
                <a:latin typeface="Circe" pitchFamily="34" charset="-52"/>
              </a:rPr>
              <a:t>8</a:t>
            </a:r>
            <a:endParaRPr lang="en-US" sz="3200" b="1" baseline="30000" dirty="0" smtClean="0">
              <a:solidFill>
                <a:schemeClr val="bg1"/>
              </a:solidFill>
              <a:latin typeface="Circe" pitchFamily="34" charset="-52"/>
            </a:endParaRP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985292"/>
            <a:ext cx="7200800" cy="104411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500" b="1" spc="-100" dirty="0" smtClean="0"/>
              <a:t>Что такое </a:t>
            </a:r>
            <a:r>
              <a:rPr lang="ru-RU" sz="2500" b="1" spc="-100" dirty="0" err="1" smtClean="0"/>
              <a:t>нейромедиаторы</a:t>
            </a:r>
            <a:r>
              <a:rPr lang="ru-RU" sz="2500" b="1" spc="-100" dirty="0" smtClean="0"/>
              <a:t> </a:t>
            </a:r>
            <a:br>
              <a:rPr lang="ru-RU" sz="2500" b="1" spc="-100" dirty="0" smtClean="0"/>
            </a:br>
            <a:r>
              <a:rPr lang="ru-RU" sz="2500" b="1" spc="-100" dirty="0" smtClean="0"/>
              <a:t>и для чего они нужны</a:t>
            </a:r>
            <a:endParaRPr lang="ru-RU" sz="2500" b="1" spc="-100" dirty="0"/>
          </a:p>
        </p:txBody>
      </p:sp>
      <p:pic>
        <p:nvPicPr>
          <p:cNvPr id="7" name="Рисунок 6" descr="n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9388"/>
            <a:ext cx="5400600" cy="37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</TotalTime>
  <Words>1321</Words>
  <Application>Microsoft Office PowerPoint</Application>
  <PresentationFormat>Экран (16:10)</PresentationFormat>
  <Paragraphs>147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Circe</vt:lpstr>
      <vt:lpstr>Times New Roman</vt:lpstr>
      <vt:lpstr>Тема Office</vt:lpstr>
      <vt:lpstr>  МОДУЛЬ «УПРАВЛЕНИЕ СОБОЙ»   </vt:lpstr>
      <vt:lpstr>Инструкция «Управление вниманием»</vt:lpstr>
      <vt:lpstr>  Стрессовые реакции в ответ на угрозу:  «ЗАМРИ, БЕГИ, БЕЙ»  Замри   </vt:lpstr>
      <vt:lpstr>  Стрессовые реакции в ответ на угрозу:  «ЗАМРИ, БЕГИ, БЕЙ»  Беги   </vt:lpstr>
      <vt:lpstr>  Стрессовые реакции в ответ на угрозу:  «ЗАМРИ,БЕГИ, БЕЙ»   Бей   </vt:lpstr>
      <vt:lpstr>Реакция «БЕЙ ИЛИ БЕГИ»</vt:lpstr>
      <vt:lpstr>Реакция «БЕЙ ИЛИ БЕГИ»</vt:lpstr>
      <vt:lpstr>Реакция «БЕЙ ИЛИ БЕГИ»</vt:lpstr>
      <vt:lpstr>Что такое нейромедиаторы  и для чего они нужны</vt:lpstr>
      <vt:lpstr>Упражнение «Чемодан в дорогу»</vt:lpstr>
      <vt:lpstr>Упражнения  на межполушарное взаимодействие </vt:lpstr>
      <vt:lpstr>Упражнения  на межполушарное взаимодействие </vt:lpstr>
      <vt:lpstr>Упражнения  на межполушарное взаимодействие </vt:lpstr>
      <vt:lpstr>Мячик-антистресс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OvcharovaLA</dc:creator>
  <cp:lastModifiedBy>Марина</cp:lastModifiedBy>
  <cp:revision>414</cp:revision>
  <dcterms:created xsi:type="dcterms:W3CDTF">2019-01-24T08:30:59Z</dcterms:created>
  <dcterms:modified xsi:type="dcterms:W3CDTF">2021-04-13T18:54:22Z</dcterms:modified>
</cp:coreProperties>
</file>