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93" r:id="rId3"/>
    <p:sldId id="295" r:id="rId4"/>
    <p:sldId id="269" r:id="rId5"/>
    <p:sldId id="279" r:id="rId6"/>
    <p:sldId id="277" r:id="rId7"/>
    <p:sldId id="289" r:id="rId8"/>
    <p:sldId id="278" r:id="rId9"/>
    <p:sldId id="271" r:id="rId10"/>
    <p:sldId id="274" r:id="rId11"/>
    <p:sldId id="272" r:id="rId12"/>
    <p:sldId id="285" r:id="rId13"/>
    <p:sldId id="281" r:id="rId14"/>
    <p:sldId id="280" r:id="rId15"/>
    <p:sldId id="282" r:id="rId16"/>
    <p:sldId id="292" r:id="rId17"/>
    <p:sldId id="291" r:id="rId18"/>
    <p:sldId id="275" r:id="rId19"/>
    <p:sldId id="290" r:id="rId20"/>
    <p:sldId id="276" r:id="rId21"/>
    <p:sldId id="296" r:id="rId22"/>
    <p:sldId id="286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0DF"/>
    <a:srgbClr val="69A2D1"/>
    <a:srgbClr val="1E876E"/>
    <a:srgbClr val="1E8795"/>
    <a:srgbClr val="56AE66"/>
    <a:srgbClr val="95C792"/>
    <a:srgbClr val="DDECD9"/>
    <a:srgbClr val="F99D1C"/>
    <a:srgbClr val="29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6291" autoAdjust="0"/>
  </p:normalViewPr>
  <p:slideViewPr>
    <p:cSldViewPr>
      <p:cViewPr>
        <p:scale>
          <a:sx n="120" d="100"/>
          <a:sy n="120" d="100"/>
        </p:scale>
        <p:origin x="-137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CFA28-6F47-4F98-947E-CA17F3B5A392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C4CCE-5367-4D7A-9242-49C8795425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8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418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184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600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89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344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05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66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418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61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67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История с платьем послужила поводом для того, чтобы </a:t>
            </a:r>
            <a:r>
              <a:rPr lang="ru-RU" dirty="0" err="1"/>
              <a:t>нейробиолог</a:t>
            </a:r>
            <a:r>
              <a:rPr lang="ru-RU" dirty="0"/>
              <a:t> Паскаль </a:t>
            </a:r>
            <a:r>
              <a:rPr lang="ru-RU" dirty="0" err="1"/>
              <a:t>Уоллиш</a:t>
            </a:r>
            <a:r>
              <a:rPr lang="ru-RU" dirty="0"/>
              <a:t> (Нью-Йоркский университет) начал исследовать, почему люди по-разному видят цвет. Оказалось, что всё зависит от того, воспринимает ли смотрящий платье висящим в тени или при ярком освещении. Мозг сам оценивает освещенность, и цвет платья «меняется».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15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Эффектом «</a:t>
            </a:r>
            <a:r>
              <a:rPr lang="ru-RU" dirty="0" err="1"/>
              <a:t>буба</a:t>
            </a:r>
            <a:r>
              <a:rPr lang="ru-RU" dirty="0"/>
              <a:t>-кики» названа связь звучания названия объекта и его формы, которую непроизвольно устанавливает мозг человека. Его открыл психолог Вольфганг Кёлер в 1929 году, проведя эксперимент со словами «</a:t>
            </a:r>
            <a:r>
              <a:rPr lang="ru-RU" dirty="0" err="1"/>
              <a:t>балуба</a:t>
            </a:r>
            <a:r>
              <a:rPr lang="ru-RU" dirty="0"/>
              <a:t>» и «</a:t>
            </a:r>
            <a:r>
              <a:rPr lang="ru-RU" dirty="0" err="1"/>
              <a:t>такете</a:t>
            </a:r>
            <a:r>
              <a:rPr lang="ru-RU" dirty="0"/>
              <a:t>», а в 2001 году неврологи </a:t>
            </a:r>
            <a:r>
              <a:rPr lang="ru-RU" dirty="0" err="1"/>
              <a:t>Вилейанур</a:t>
            </a:r>
            <a:r>
              <a:rPr lang="ru-RU" dirty="0"/>
              <a:t> </a:t>
            </a:r>
            <a:r>
              <a:rPr lang="ru-RU" dirty="0" err="1"/>
              <a:t>Римачандран</a:t>
            </a:r>
            <a:r>
              <a:rPr lang="ru-RU" dirty="0"/>
              <a:t> и Эдвард </a:t>
            </a:r>
            <a:r>
              <a:rPr lang="ru-RU" dirty="0" err="1"/>
              <a:t>Хаббард</a:t>
            </a:r>
            <a:r>
              <a:rPr lang="ru-RU" dirty="0"/>
              <a:t> провели опрос со словами «</a:t>
            </a:r>
            <a:r>
              <a:rPr lang="ru-RU" dirty="0" err="1"/>
              <a:t>буба</a:t>
            </a:r>
            <a:r>
              <a:rPr lang="ru-RU" dirty="0"/>
              <a:t>» и «кики», в результате которого подавляющее большинство респондентов назвали </a:t>
            </a:r>
            <a:r>
              <a:rPr lang="ru-RU" dirty="0" err="1"/>
              <a:t>бубой</a:t>
            </a:r>
            <a:r>
              <a:rPr lang="ru-RU" dirty="0"/>
              <a:t> фигуру, линии которой округлые, и кикой — остроугольную. Это пример синестезии, когда человеческий разум связывает звук с формой.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754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XIV веке в Японии начали создавать необычные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сады, где главными были не растения, а… камни.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Сэкитэй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«каменный сад» — так звучит это по-японски. Это очень красивые, а главное очень глубокие по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своему смыслу сооружения. Одним из самых известных садов камней является сад пятнадцати камней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храма </a:t>
            </a:r>
            <a:r>
              <a:rPr lang="ru-RU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Рёандзи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Его особенность состоит в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том, что посетитель никогда не видит одновременно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15 камней: один из них всегда загорожен каким-нибудь другим камнем. Значит, если он не знает,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в саду 15 камней, то как он ответит на вопрос: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«Сколько камней в саду?»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54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49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70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3.jpe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8.xml"/><Relationship Id="rId7" Type="http://schemas.openxmlformats.org/officeDocument/2006/relationships/image" Target="../media/image3.jpe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3.jpe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D:\VASILISA\37659\Presentation\jpeg\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59875" cy="6858001"/>
          </a:xfrm>
          <a:prstGeom prst="rect">
            <a:avLst/>
          </a:prstGeom>
          <a:noFill/>
        </p:spPr>
      </p:pic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6495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Слайд think-cell" r:id="rId6" imgW="360" imgH="360" progId="">
                  <p:embed/>
                </p:oleObj>
              </mc:Choice>
              <mc:Fallback>
                <p:oleObj name="Слайд think-cell" r:id="rId6" imgW="360" imgH="36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2800" b="1" i="0" baseline="0" dirty="0">
              <a:latin typeface="Circe"/>
              <a:ea typeface="+mj-ea"/>
              <a:cs typeface="+mj-cs"/>
              <a:sym typeface="Circe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428999"/>
            <a:ext cx="7772400" cy="1470025"/>
          </a:xfrm>
        </p:spPr>
        <p:txBody>
          <a:bodyPr>
            <a:normAutofit/>
          </a:bodyPr>
          <a:lstStyle>
            <a:lvl1pPr>
              <a:defRPr lang="ru-RU" sz="2800" b="1" kern="1200" spc="300" dirty="0">
                <a:solidFill>
                  <a:schemeClr val="tx2"/>
                </a:solidFill>
                <a:latin typeface="Circe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08920"/>
            <a:ext cx="6400800" cy="360040"/>
          </a:xfrm>
        </p:spPr>
        <p:txBody>
          <a:bodyPr>
            <a:normAutofit/>
          </a:bodyPr>
          <a:lstStyle>
            <a:lvl1pPr marL="0" indent="0" algn="ctr">
              <a:buNone/>
              <a:defRPr lang="ru-RU" sz="1800" kern="1200" dirty="0">
                <a:solidFill>
                  <a:srgbClr val="0070C0"/>
                </a:solidFill>
                <a:latin typeface="Circe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2048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3200" b="1" i="0" baseline="0" dirty="0">
              <a:latin typeface="Circe"/>
              <a:ea typeface="+mn-ea"/>
              <a:cs typeface="+mn-cs"/>
              <a:sym typeface="Circe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96752"/>
            <a:ext cx="1187624" cy="432048"/>
          </a:xfrm>
          <a:prstGeom prst="rect">
            <a:avLst/>
          </a:prstGeom>
          <a:solidFill>
            <a:srgbClr val="45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713984"/>
            <a:ext cx="9144000" cy="144016"/>
          </a:xfrm>
          <a:prstGeom prst="rect">
            <a:avLst/>
          </a:prstGeom>
          <a:solidFill>
            <a:srgbClr val="45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95536" y="1236066"/>
            <a:ext cx="927374" cy="536750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78894" y="1196750"/>
            <a:ext cx="6849490" cy="432050"/>
          </a:xfrm>
        </p:spPr>
        <p:txBody>
          <a:bodyPr>
            <a:normAutofit/>
          </a:bodyPr>
          <a:lstStyle>
            <a:lvl1pPr>
              <a:defRPr lang="ru-RU" sz="3200" b="1" kern="1200" baseline="30000" dirty="0">
                <a:solidFill>
                  <a:schemeClr val="tx2"/>
                </a:solidFill>
                <a:latin typeface="Circe" pitchFamily="34" charset="-52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>
          <a:xfrm>
            <a:off x="395536" y="2024844"/>
            <a:ext cx="8352928" cy="44371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3086" name="Picture 14" descr="D:\VASILISA\37659\Presentation\jpeg\background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63050" cy="1060451"/>
          </a:xfrm>
          <a:prstGeom prst="rect">
            <a:avLst/>
          </a:prstGeom>
          <a:noFill/>
        </p:spPr>
      </p:pic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48299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3200" b="1" i="0" baseline="0" dirty="0">
              <a:latin typeface="Circe"/>
              <a:ea typeface="+mn-ea"/>
              <a:cs typeface="+mn-cs"/>
              <a:sym typeface="Circe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96752"/>
            <a:ext cx="1187624" cy="432048"/>
          </a:xfrm>
          <a:prstGeom prst="rect">
            <a:avLst/>
          </a:prstGeom>
          <a:solidFill>
            <a:srgbClr val="45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78894" y="1196750"/>
            <a:ext cx="6849490" cy="432050"/>
          </a:xfrm>
        </p:spPr>
        <p:txBody>
          <a:bodyPr>
            <a:normAutofit/>
          </a:bodyPr>
          <a:lstStyle>
            <a:lvl1pPr>
              <a:defRPr lang="ru-RU" sz="3200" b="1" kern="1200" baseline="30000" dirty="0">
                <a:solidFill>
                  <a:schemeClr val="tx2"/>
                </a:solidFill>
                <a:latin typeface="Circe" pitchFamily="34" charset="-52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91571" y="1236066"/>
            <a:ext cx="927374" cy="536750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Текст 14"/>
          <p:cNvSpPr>
            <a:spLocks noGrp="1"/>
          </p:cNvSpPr>
          <p:nvPr>
            <p:ph type="body" sz="quarter" idx="13"/>
          </p:nvPr>
        </p:nvSpPr>
        <p:spPr>
          <a:xfrm>
            <a:off x="1691680" y="2024844"/>
            <a:ext cx="6048672" cy="44371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713984"/>
            <a:ext cx="9144000" cy="144016"/>
          </a:xfrm>
          <a:prstGeom prst="rect">
            <a:avLst/>
          </a:prstGeom>
          <a:solidFill>
            <a:srgbClr val="45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4" descr="D:\VASILISA\37659\Presentation\jpeg\background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63050" cy="1060451"/>
          </a:xfrm>
          <a:prstGeom prst="rect">
            <a:avLst/>
          </a:prstGeom>
          <a:noFill/>
        </p:spPr>
      </p:pic>
      <p:pic>
        <p:nvPicPr>
          <p:cNvPr id="4109" name="Picture 13" descr="D:\VASILISA\37659\Presentation\jpeg\foncnik_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924944"/>
            <a:ext cx="1636712" cy="2457450"/>
          </a:xfrm>
          <a:prstGeom prst="rect">
            <a:avLst/>
          </a:prstGeom>
          <a:noFill/>
        </p:spPr>
      </p:pic>
      <p:pic>
        <p:nvPicPr>
          <p:cNvPr id="4110" name="Picture 14" descr="D:\VASILISA\37659\Presentation\jpeg\fonchik_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32725" y="2132856"/>
            <a:ext cx="1311275" cy="2325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205531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98918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1500" b="0" i="0" baseline="0" dirty="0">
              <a:latin typeface="Circe"/>
              <a:ea typeface="+mn-ea"/>
              <a:cs typeface="+mn-cs"/>
              <a:sym typeface="Circe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96752"/>
            <a:ext cx="1187624" cy="432048"/>
          </a:xfrm>
          <a:prstGeom prst="rect">
            <a:avLst/>
          </a:prstGeom>
          <a:solidFill>
            <a:srgbClr val="45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552" y="6204312"/>
            <a:ext cx="8352928" cy="432050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ru-RU" sz="1500" b="0" kern="1200" dirty="0">
                <a:solidFill>
                  <a:srgbClr val="0070C0"/>
                </a:solidFill>
                <a:latin typeface="Circe" pitchFamily="34" charset="-52"/>
                <a:ea typeface="+mn-ea"/>
                <a:cs typeface="+mn-cs"/>
              </a:defRPr>
            </a:lvl1pPr>
          </a:lstStyle>
          <a:p>
            <a:r>
              <a:rPr lang="ru-RU" dirty="0"/>
              <a:t>Образец подписи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539552" y="1916112"/>
            <a:ext cx="8352928" cy="4105176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irce"/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95536" y="1236066"/>
            <a:ext cx="927374" cy="536750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13984"/>
            <a:ext cx="9144000" cy="144016"/>
          </a:xfrm>
          <a:prstGeom prst="rect">
            <a:avLst/>
          </a:prstGeom>
          <a:solidFill>
            <a:srgbClr val="45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4" descr="D:\VASILISA\37659\Presentation\jpeg\background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63050" cy="1060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92946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D547CB-400C-4C84-B15D-5FC3CEE01BF2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771504-154C-45A0-83BA-8CDCF208A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475724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Слайд think-cell" r:id="rId10" imgW="360" imgH="360" progId="">
                  <p:embed/>
                </p:oleObj>
              </mc:Choice>
              <mc:Fallback>
                <p:oleObj name="Слайд think-cell" r:id="rId10" imgW="360" imgH="36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3200" b="1" i="0" baseline="0" dirty="0">
              <a:latin typeface="Circe"/>
              <a:ea typeface="+mn-ea"/>
              <a:cs typeface="+mn-cs"/>
              <a:sym typeface="Circe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96752"/>
            <a:ext cx="1187624" cy="432048"/>
          </a:xfrm>
          <a:prstGeom prst="rect">
            <a:avLst/>
          </a:prstGeom>
          <a:solidFill>
            <a:srgbClr val="45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73551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636912"/>
            <a:ext cx="8229600" cy="348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200" b="1" kern="1200" baseline="30000" dirty="0">
          <a:solidFill>
            <a:srgbClr val="69676D"/>
          </a:solidFill>
          <a:latin typeface="Circe" pitchFamily="34" charset="-52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9676D"/>
          </a:solidFill>
          <a:latin typeface="Circe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69676D"/>
          </a:solidFill>
          <a:latin typeface="Circe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69676D"/>
          </a:solidFill>
          <a:latin typeface="Circe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69676D"/>
          </a:solidFill>
          <a:latin typeface="Circe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69676D"/>
          </a:solidFill>
          <a:latin typeface="Circe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8032" y="2564904"/>
            <a:ext cx="7772400" cy="2592288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spcAft>
                <a:spcPts val="6000"/>
              </a:spcAft>
            </a:pPr>
            <a:r>
              <a:rPr lang="ru-RU" sz="2400" b="0" spc="0" dirty="0">
                <a:solidFill>
                  <a:srgbClr val="3190DF"/>
                </a:solidFill>
                <a:latin typeface="Fedra Sans Pro Book" pitchFamily="34" charset="0"/>
                <a:ea typeface="Fedra Sans Pro Book" pitchFamily="34" charset="0"/>
              </a:rPr>
              <a:t>ПРОГРАММА</a:t>
            </a:r>
            <a:r>
              <a:rPr lang="en-US" sz="4000" b="0" dirty="0">
                <a:latin typeface="Fedra Sans Pro Book" pitchFamily="34" charset="0"/>
                <a:ea typeface="Fedra Sans Pro Book" pitchFamily="34" charset="0"/>
              </a:rPr>
              <a:t/>
            </a:r>
            <a:br>
              <a:rPr lang="en-US" sz="4000" b="0" dirty="0">
                <a:latin typeface="Fedra Sans Pro Book" pitchFamily="34" charset="0"/>
                <a:ea typeface="Fedra Sans Pro Book" pitchFamily="34" charset="0"/>
              </a:rPr>
            </a:br>
            <a:r>
              <a:rPr lang="en-US" sz="4000" dirty="0">
                <a:latin typeface="Fedra Sans Pro Book" pitchFamily="34" charset="0"/>
                <a:ea typeface="Fedra Sans Pro Book" pitchFamily="34" charset="0"/>
              </a:rPr>
              <a:t/>
            </a:r>
            <a:br>
              <a:rPr lang="en-US" sz="4000" dirty="0">
                <a:latin typeface="Fedra Sans Pro Book" pitchFamily="34" charset="0"/>
                <a:ea typeface="Fedra Sans Pro Book" pitchFamily="34" charset="0"/>
              </a:rPr>
            </a:br>
            <a:r>
              <a:rPr lang="ru-RU" sz="4400" b="1" spc="300" dirty="0" smtClean="0">
                <a:solidFill>
                  <a:schemeClr val="tx2"/>
                </a:solidFill>
                <a:latin typeface="Fedra Sans Pro Book" pitchFamily="34" charset="0"/>
                <a:ea typeface="Fedra Sans Pro Book" pitchFamily="34" charset="0"/>
              </a:rPr>
              <a:t>РАЗВИТИЕ </a:t>
            </a:r>
            <a:r>
              <a:rPr lang="ru-RU" sz="4400" b="1" spc="300" dirty="0">
                <a:solidFill>
                  <a:schemeClr val="tx2"/>
                </a:solidFill>
                <a:latin typeface="Fedra Sans Pro Book" pitchFamily="34" charset="0"/>
                <a:ea typeface="Fedra Sans Pro Book" pitchFamily="34" charset="0"/>
              </a:rPr>
              <a:t>ЛИЧНОСТНОГО</a:t>
            </a:r>
            <a:br>
              <a:rPr lang="ru-RU" sz="4400" b="1" spc="300" dirty="0">
                <a:solidFill>
                  <a:schemeClr val="tx2"/>
                </a:solidFill>
                <a:latin typeface="Fedra Sans Pro Book" pitchFamily="34" charset="0"/>
                <a:ea typeface="Fedra Sans Pro Book" pitchFamily="34" charset="0"/>
              </a:rPr>
            </a:br>
            <a:r>
              <a:rPr lang="ru-RU" sz="4400" b="1" spc="300" dirty="0">
                <a:solidFill>
                  <a:schemeClr val="tx2"/>
                </a:solidFill>
                <a:latin typeface="Fedra Sans Pro Book" pitchFamily="34" charset="0"/>
                <a:ea typeface="Fedra Sans Pro Book" pitchFamily="34" charset="0"/>
              </a:rPr>
              <a:t>ПОТЕНЦИАЛА </a:t>
            </a:r>
            <a:r>
              <a:rPr lang="ru-RU" sz="4400" b="1" spc="300" dirty="0" smtClean="0">
                <a:solidFill>
                  <a:schemeClr val="tx2"/>
                </a:solidFill>
                <a:latin typeface="Fedra Sans Pro Book" pitchFamily="34" charset="0"/>
                <a:ea typeface="Fedra Sans Pro Book" pitchFamily="34" charset="0"/>
              </a:rPr>
              <a:t>ПОДРОСТКОВ</a:t>
            </a:r>
            <a:r>
              <a:rPr lang="ru-RU" sz="6000" b="1" dirty="0">
                <a:solidFill>
                  <a:schemeClr val="tx2"/>
                </a:solidFill>
                <a:latin typeface="Fedra Sans Pro Book" pitchFamily="34" charset="0"/>
                <a:ea typeface="Fedra Sans Pro Book" pitchFamily="34" charset="0"/>
              </a:rPr>
              <a:t/>
            </a:r>
            <a:br>
              <a:rPr lang="ru-RU" sz="6000" b="1" dirty="0">
                <a:solidFill>
                  <a:schemeClr val="tx2"/>
                </a:solidFill>
                <a:latin typeface="Fedra Sans Pro Book" pitchFamily="34" charset="0"/>
                <a:ea typeface="Fedra Sans Pro Book" pitchFamily="34" charset="0"/>
              </a:rPr>
            </a:br>
            <a:endParaRPr lang="ru-RU" sz="4400" dirty="0">
              <a:solidFill>
                <a:schemeClr val="tx2"/>
              </a:solidFill>
              <a:latin typeface="Fedra Sans Pro Book" pitchFamily="34" charset="0"/>
              <a:ea typeface="Fedra Sans Pro Boo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450912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190DF"/>
                </a:solidFill>
                <a:latin typeface="Fedra Serif A Pro Book" pitchFamily="18" charset="0"/>
                <a:ea typeface="Fedra Serif A Pro Book" pitchFamily="18" charset="0"/>
              </a:rPr>
              <a:t>Младшие подростки</a:t>
            </a:r>
            <a:endParaRPr lang="ru-RU" sz="2800" dirty="0">
              <a:solidFill>
                <a:srgbClr val="3190DF"/>
              </a:solidFill>
              <a:latin typeface="Fedra Serif A Pro Book" pitchFamily="18" charset="0"/>
              <a:ea typeface="Fedra Serif A Pro Book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plan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13176"/>
            <a:ext cx="1865376" cy="990600"/>
          </a:xfrm>
          <a:prstGeom prst="rect">
            <a:avLst/>
          </a:prstGeom>
        </p:spPr>
      </p:pic>
      <p:pic>
        <p:nvPicPr>
          <p:cNvPr id="17" name="Рисунок 16" descr="pl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3356992"/>
            <a:ext cx="1883664" cy="1429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30000" dirty="0">
                <a:solidFill>
                  <a:schemeClr val="bg1"/>
                </a:solidFill>
                <a:latin typeface="Circe" pitchFamily="34" charset="-52"/>
              </a:rPr>
              <a:t>9</a:t>
            </a:r>
          </a:p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type="body" sz="quarter" idx="13"/>
          </p:nvPr>
        </p:nvSpPr>
        <p:spPr>
          <a:xfrm>
            <a:off x="1623956" y="1206904"/>
            <a:ext cx="5758504" cy="3498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Fedra Sans Pro Book" pitchFamily="34" charset="0"/>
                <a:ea typeface="Fedra Sans Pro Book" pitchFamily="34" charset="0"/>
              </a:rPr>
              <a:t>Квадрат настроения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Circe" pitchFamily="34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07333"/>
            <a:ext cx="4032448" cy="361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88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plan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84582"/>
            <a:ext cx="2483768" cy="1318994"/>
          </a:xfrm>
          <a:prstGeom prst="rect">
            <a:avLst/>
          </a:prstGeom>
        </p:spPr>
      </p:pic>
      <p:pic>
        <p:nvPicPr>
          <p:cNvPr id="17" name="Рисунок 16" descr="pl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6432" y="1761585"/>
            <a:ext cx="2292032" cy="17394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30000" dirty="0">
                <a:solidFill>
                  <a:schemeClr val="bg1"/>
                </a:solidFill>
                <a:latin typeface="Circe" pitchFamily="34" charset="-52"/>
              </a:rPr>
              <a:t>10</a:t>
            </a:r>
          </a:p>
          <a:p>
            <a:endParaRPr lang="ru-RU" dirty="0"/>
          </a:p>
        </p:txBody>
      </p:sp>
      <p:pic>
        <p:nvPicPr>
          <p:cNvPr id="4098" name="Picture 2" descr="D:\VASILISA\37659\Presentation\jpeg\slide_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070834"/>
            <a:ext cx="5409716" cy="3950454"/>
          </a:xfrm>
          <a:prstGeom prst="rect">
            <a:avLst/>
          </a:prstGeom>
          <a:noFill/>
        </p:spPr>
      </p:pic>
      <p:sp>
        <p:nvSpPr>
          <p:cNvPr id="13" name="Содержимое 11"/>
          <p:cNvSpPr>
            <a:spLocks noGrp="1"/>
          </p:cNvSpPr>
          <p:nvPr>
            <p:ph type="body" sz="quarter" idx="13"/>
          </p:nvPr>
        </p:nvSpPr>
        <p:spPr>
          <a:xfrm>
            <a:off x="1583489" y="1196752"/>
            <a:ext cx="5758504" cy="3498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Fedra Sans Pro Book" pitchFamily="34" charset="0"/>
                <a:ea typeface="Fedra Sans Pro Book" pitchFamily="34" charset="0"/>
              </a:rPr>
              <a:t>Треугольник влияния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Circe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27888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30000" dirty="0">
                <a:solidFill>
                  <a:schemeClr val="bg1"/>
                </a:solidFill>
                <a:latin typeface="Circe" pitchFamily="34" charset="-52"/>
              </a:rPr>
              <a:t>11</a:t>
            </a:r>
          </a:p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987824" y="1844824"/>
            <a:ext cx="3240360" cy="4629086"/>
          </a:xfrm>
          <a:prstGeom prst="rect">
            <a:avLst/>
          </a:prstGeom>
          <a:noFill/>
          <a:ln w="50800">
            <a:solidFill>
              <a:srgbClr val="69A2D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 descr="001__devochki_Sternen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2211" y="2117216"/>
            <a:ext cx="2871335" cy="4105782"/>
          </a:xfrm>
          <a:prstGeom prst="rect">
            <a:avLst/>
          </a:prstGeom>
        </p:spPr>
      </p:pic>
      <p:pic>
        <p:nvPicPr>
          <p:cNvPr id="20" name="Рисунок 19" descr="fonchik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1700808"/>
            <a:ext cx="1310640" cy="2325624"/>
          </a:xfrm>
          <a:prstGeom prst="rect">
            <a:avLst/>
          </a:prstGeom>
        </p:spPr>
      </p:pic>
      <p:pic>
        <p:nvPicPr>
          <p:cNvPr id="21" name="Рисунок 20" descr="foncnik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645024"/>
            <a:ext cx="1636776" cy="2456688"/>
          </a:xfrm>
          <a:prstGeom prst="rect">
            <a:avLst/>
          </a:prstGeom>
        </p:spPr>
      </p:pic>
      <p:sp>
        <p:nvSpPr>
          <p:cNvPr id="10" name="Содержимое 11"/>
          <p:cNvSpPr>
            <a:spLocks noGrp="1"/>
          </p:cNvSpPr>
          <p:nvPr>
            <p:ph type="body" sz="quarter" idx="13"/>
          </p:nvPr>
        </p:nvSpPr>
        <p:spPr>
          <a:xfrm>
            <a:off x="1623956" y="1196752"/>
            <a:ext cx="6476436" cy="3498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Fedra Sans Pro Book" pitchFamily="34" charset="0"/>
                <a:ea typeface="Fedra Sans Pro Book" pitchFamily="34" charset="0"/>
              </a:rPr>
              <a:t>Дождь. Хорошо это или плохо?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Circe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27888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lide_6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340768"/>
            <a:ext cx="4652986" cy="51125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  <a:latin typeface="Circe" pitchFamily="34" charset="-52"/>
              </a:rPr>
              <a:t>1</a:t>
            </a:r>
            <a:r>
              <a:rPr lang="ru-RU" sz="3200" b="1" baseline="30000" dirty="0">
                <a:solidFill>
                  <a:schemeClr val="bg1"/>
                </a:solidFill>
                <a:latin typeface="Circe" pitchFamily="34" charset="-52"/>
              </a:rPr>
              <a:t>2</a:t>
            </a:r>
          </a:p>
          <a:p>
            <a:endParaRPr lang="ru-RU" dirty="0"/>
          </a:p>
        </p:txBody>
      </p:sp>
      <p:pic>
        <p:nvPicPr>
          <p:cNvPr id="12" name="Рисунок 11" descr="fonchik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700808"/>
            <a:ext cx="1310640" cy="2325624"/>
          </a:xfrm>
          <a:prstGeom prst="rect">
            <a:avLst/>
          </a:prstGeom>
        </p:spPr>
      </p:pic>
      <p:pic>
        <p:nvPicPr>
          <p:cNvPr id="14" name="Рисунок 13" descr="foncnik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645024"/>
            <a:ext cx="1636776" cy="245668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411760" y="1340768"/>
            <a:ext cx="4652986" cy="5112568"/>
          </a:xfrm>
          <a:prstGeom prst="rect">
            <a:avLst/>
          </a:prstGeom>
          <a:noFill/>
          <a:ln w="50800">
            <a:solidFill>
              <a:srgbClr val="69A2D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888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  <a:latin typeface="Circe" pitchFamily="34" charset="-52"/>
              </a:rPr>
              <a:t>1</a:t>
            </a:r>
            <a:r>
              <a:rPr lang="ru-RU" sz="3200" b="1" baseline="30000" dirty="0">
                <a:solidFill>
                  <a:schemeClr val="bg1"/>
                </a:solidFill>
                <a:latin typeface="Circe" pitchFamily="34" charset="-52"/>
              </a:rPr>
              <a:t>3</a:t>
            </a:r>
          </a:p>
          <a:p>
            <a:endParaRPr lang="ru-RU" dirty="0"/>
          </a:p>
        </p:txBody>
      </p:sp>
      <p:pic>
        <p:nvPicPr>
          <p:cNvPr id="12" name="Рисунок 11" descr="fonchik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700808"/>
            <a:ext cx="1310640" cy="2325624"/>
          </a:xfrm>
          <a:prstGeom prst="rect">
            <a:avLst/>
          </a:prstGeom>
        </p:spPr>
      </p:pic>
      <p:pic>
        <p:nvPicPr>
          <p:cNvPr id="14" name="Рисунок 13" descr="foncnik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645024"/>
            <a:ext cx="1636776" cy="2456688"/>
          </a:xfrm>
          <a:prstGeom prst="rect">
            <a:avLst/>
          </a:prstGeom>
        </p:spPr>
      </p:pic>
      <p:pic>
        <p:nvPicPr>
          <p:cNvPr id="9" name="Рисунок 8" descr="slide_5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415429"/>
            <a:ext cx="4176463" cy="507770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771800" y="1484784"/>
            <a:ext cx="4032448" cy="4896544"/>
          </a:xfrm>
          <a:prstGeom prst="rect">
            <a:avLst/>
          </a:prstGeom>
          <a:noFill/>
          <a:ln w="50800">
            <a:solidFill>
              <a:srgbClr val="69A2D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888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  <a:latin typeface="Circe" pitchFamily="34" charset="-52"/>
              </a:rPr>
              <a:t>1</a:t>
            </a:r>
            <a:r>
              <a:rPr lang="ru-RU" sz="3200" b="1" baseline="30000" dirty="0">
                <a:solidFill>
                  <a:schemeClr val="bg1"/>
                </a:solidFill>
                <a:latin typeface="Circe" pitchFamily="34" charset="-52"/>
              </a:rPr>
              <a:t>4</a:t>
            </a:r>
          </a:p>
          <a:p>
            <a:endParaRPr lang="ru-RU" dirty="0"/>
          </a:p>
        </p:txBody>
      </p:sp>
      <p:pic>
        <p:nvPicPr>
          <p:cNvPr id="12" name="Рисунок 11" descr="fonchik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700808"/>
            <a:ext cx="1310640" cy="2325624"/>
          </a:xfrm>
          <a:prstGeom prst="rect">
            <a:avLst/>
          </a:prstGeom>
        </p:spPr>
      </p:pic>
      <p:pic>
        <p:nvPicPr>
          <p:cNvPr id="14" name="Рисунок 13" descr="foncnik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645024"/>
            <a:ext cx="1636776" cy="2456688"/>
          </a:xfrm>
          <a:prstGeom prst="rect">
            <a:avLst/>
          </a:prstGeom>
        </p:spPr>
      </p:pic>
      <p:pic>
        <p:nvPicPr>
          <p:cNvPr id="9" name="Рисунок 8" descr="slide_7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316900"/>
            <a:ext cx="4032448" cy="514250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771800" y="1340768"/>
            <a:ext cx="4032448" cy="5118636"/>
          </a:xfrm>
          <a:prstGeom prst="rect">
            <a:avLst/>
          </a:prstGeom>
          <a:noFill/>
          <a:ln w="50800">
            <a:solidFill>
              <a:srgbClr val="69A2D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888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  <a:latin typeface="Circe" pitchFamily="34" charset="-52"/>
              </a:rPr>
              <a:t>1</a:t>
            </a:r>
            <a:r>
              <a:rPr lang="ru-RU" sz="3200" b="1" baseline="30000" dirty="0">
                <a:solidFill>
                  <a:schemeClr val="bg1"/>
                </a:solidFill>
                <a:latin typeface="Circe" pitchFamily="34" charset="-52"/>
              </a:rPr>
              <a:t>5</a:t>
            </a:r>
          </a:p>
          <a:p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AD0481EB-DC28-1849-9D96-E837DE04A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13" y="1363954"/>
            <a:ext cx="6393773" cy="4889356"/>
          </a:xfrm>
          <a:prstGeom prst="rect">
            <a:avLst/>
          </a:prstGeom>
        </p:spPr>
      </p:pic>
      <p:pic>
        <p:nvPicPr>
          <p:cNvPr id="12" name="Рисунок 11" descr="fonchik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700808"/>
            <a:ext cx="1310640" cy="2325624"/>
          </a:xfrm>
          <a:prstGeom prst="rect">
            <a:avLst/>
          </a:prstGeom>
        </p:spPr>
      </p:pic>
      <p:pic>
        <p:nvPicPr>
          <p:cNvPr id="14" name="Рисунок 13" descr="foncnik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80424"/>
            <a:ext cx="1636776" cy="24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00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603739AE-F7AF-684C-978E-F3977D6AAEB4}"/>
              </a:ext>
            </a:extLst>
          </p:cNvPr>
          <p:cNvSpPr txBox="1">
            <a:spLocks/>
          </p:cNvSpPr>
          <p:nvPr/>
        </p:nvSpPr>
        <p:spPr>
          <a:xfrm>
            <a:off x="1115616" y="1124744"/>
            <a:ext cx="777686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algn="ctr">
              <a:spcBef>
                <a:spcPts val="0"/>
              </a:spcBef>
              <a:buFont typeface="Arial" pitchFamily="34" charset="0"/>
              <a:buNone/>
              <a:defRPr sz="3200" baseline="30000">
                <a:solidFill>
                  <a:schemeClr val="tx2"/>
                </a:solidFill>
                <a:latin typeface="Fedra Sans Pro Book" pitchFamily="34" charset="0"/>
                <a:ea typeface="Fedra Sans Pro Book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69676D"/>
                </a:solidFill>
                <a:latin typeface="Circe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69676D"/>
                </a:solidFill>
                <a:latin typeface="Circe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9676D"/>
                </a:solidFill>
                <a:latin typeface="Circe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69676D"/>
                </a:solidFill>
                <a:latin typeface="Circe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sz="2800" baseline="0" dirty="0">
                <a:solidFill>
                  <a:schemeClr val="tx1"/>
                </a:solidFill>
                <a:sym typeface="Calibri"/>
              </a:rPr>
              <a:t>Четыре шага ненасильственного </a:t>
            </a:r>
            <a:r>
              <a:rPr lang="ru-RU" sz="2800" baseline="0" dirty="0" smtClean="0">
                <a:solidFill>
                  <a:schemeClr val="tx1"/>
                </a:solidFill>
                <a:sym typeface="Calibri"/>
              </a:rPr>
              <a:t>общения</a:t>
            </a:r>
            <a:endParaRPr lang="ru-RU" sz="2800" baseline="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  <a:latin typeface="Circe" pitchFamily="34" charset="-52"/>
              </a:rPr>
              <a:t>1</a:t>
            </a:r>
            <a:r>
              <a:rPr lang="ru-RU" sz="3200" b="1" baseline="30000" dirty="0">
                <a:solidFill>
                  <a:schemeClr val="bg1"/>
                </a:solidFill>
                <a:latin typeface="Circe" pitchFamily="34" charset="-52"/>
              </a:rPr>
              <a:t>6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44C8299-F0E4-B74E-B16D-255EB99762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76" y="1772816"/>
            <a:ext cx="1230819" cy="47525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ED28DAC-6165-EA41-8C15-A054511A84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3"/>
          <a:stretch/>
        </p:blipFill>
        <p:spPr>
          <a:xfrm>
            <a:off x="2857748" y="1916832"/>
            <a:ext cx="5012476" cy="455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2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  <a:latin typeface="Circe" pitchFamily="34" charset="-52"/>
              </a:rPr>
              <a:t>1</a:t>
            </a:r>
            <a:r>
              <a:rPr lang="ru-RU" sz="3200" b="1" baseline="30000" dirty="0">
                <a:solidFill>
                  <a:schemeClr val="bg1"/>
                </a:solidFill>
                <a:latin typeface="Circe" pitchFamily="34" charset="-52"/>
              </a:rPr>
              <a:t>7</a:t>
            </a:r>
          </a:p>
          <a:p>
            <a:endParaRPr lang="ru-RU" dirty="0"/>
          </a:p>
        </p:txBody>
      </p:sp>
      <p:pic>
        <p:nvPicPr>
          <p:cNvPr id="14" name="Рисунок 13" descr="slide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412776"/>
            <a:ext cx="734427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88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  <a:latin typeface="Circe" pitchFamily="34" charset="-52"/>
              </a:rPr>
              <a:t>1</a:t>
            </a:r>
            <a:r>
              <a:rPr lang="ru-RU" sz="3200" b="1" baseline="30000" dirty="0">
                <a:solidFill>
                  <a:schemeClr val="bg1"/>
                </a:solidFill>
                <a:latin typeface="Circe" pitchFamily="34" charset="-52"/>
              </a:rPr>
              <a:t>8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3EC91E2-F7D0-A943-9E96-876612286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8800"/>
            <a:ext cx="5105400" cy="421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  <a:latin typeface="Circe" pitchFamily="34" charset="-52"/>
              </a:rPr>
              <a:t>1</a:t>
            </a:r>
            <a:endParaRPr lang="ru-RU" sz="3200" b="1" baseline="30000" dirty="0">
              <a:solidFill>
                <a:schemeClr val="bg1"/>
              </a:solidFill>
              <a:latin typeface="Circe" pitchFamily="34" charset="-52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3038559"/>
            <a:ext cx="50045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rgbClr val="3190DF"/>
                </a:solidFill>
                <a:latin typeface="Segoe Print" panose="02000600000000000000" pitchFamily="2" charset="0"/>
              </a:rPr>
              <a:t>Как мы хотим себя чувствовать?</a:t>
            </a:r>
          </a:p>
          <a:p>
            <a:pPr algn="ctr">
              <a:lnSpc>
                <a:spcPct val="150000"/>
              </a:lnSpc>
            </a:pPr>
            <a:endParaRPr lang="ru-RU" sz="2800" dirty="0">
              <a:solidFill>
                <a:srgbClr val="3190DF"/>
              </a:solidFill>
              <a:latin typeface="Segoe Print" panose="02000600000000000000" pitchFamily="2" charset="0"/>
            </a:endParaRPr>
          </a:p>
        </p:txBody>
      </p:sp>
      <p:sp>
        <p:nvSpPr>
          <p:cNvPr id="16" name="Содержимое 11"/>
          <p:cNvSpPr>
            <a:spLocks noGrp="1"/>
          </p:cNvSpPr>
          <p:nvPr>
            <p:ph type="body" sz="quarter" idx="13"/>
          </p:nvPr>
        </p:nvSpPr>
        <p:spPr>
          <a:xfrm>
            <a:off x="1365093" y="1196752"/>
            <a:ext cx="6620464" cy="3600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Fedra Sans Pro Book" pitchFamily="34" charset="0"/>
                <a:ea typeface="Fedra Sans Pro Book" pitchFamily="34" charset="0"/>
              </a:rPr>
              <a:t>Наше соглашение</a:t>
            </a:r>
          </a:p>
        </p:txBody>
      </p:sp>
      <p:pic>
        <p:nvPicPr>
          <p:cNvPr id="5" name="Рисунок 4" descr="plan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74302"/>
            <a:ext cx="2483768" cy="1318994"/>
          </a:xfrm>
          <a:prstGeom prst="rect">
            <a:avLst/>
          </a:prstGeom>
        </p:spPr>
      </p:pic>
      <p:pic>
        <p:nvPicPr>
          <p:cNvPr id="6" name="Рисунок 5" descr="pl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6472" y="1556792"/>
            <a:ext cx="2292032" cy="173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47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VASILISA\37659\Presentation\jpeg\slide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9448" y="2060848"/>
            <a:ext cx="6412948" cy="4176464"/>
          </a:xfrm>
          <a:prstGeom prst="rect">
            <a:avLst/>
          </a:prstGeom>
          <a:noFill/>
        </p:spPr>
      </p:pic>
      <p:sp>
        <p:nvSpPr>
          <p:cNvPr id="8" name="Содержимое 11"/>
          <p:cNvSpPr>
            <a:spLocks noGrp="1"/>
          </p:cNvSpPr>
          <p:nvPr>
            <p:ph type="body" sz="quarter" idx="13"/>
          </p:nvPr>
        </p:nvSpPr>
        <p:spPr>
          <a:xfrm>
            <a:off x="1623956" y="1196752"/>
            <a:ext cx="5758504" cy="3498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Fedra Sans Pro Book" pitchFamily="34" charset="0"/>
                <a:ea typeface="Fedra Sans Pro Book" pitchFamily="34" charset="0"/>
              </a:rPr>
              <a:t>Путь к мечте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Circe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  <a:latin typeface="Circe" pitchFamily="34" charset="-52"/>
              </a:rPr>
              <a:t>1</a:t>
            </a:r>
            <a:r>
              <a:rPr lang="ru-RU" sz="3200" b="1" baseline="30000" dirty="0">
                <a:solidFill>
                  <a:schemeClr val="bg1"/>
                </a:solidFill>
                <a:latin typeface="Circe" pitchFamily="34" charset="-52"/>
              </a:rPr>
              <a:t>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888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Fedra Sans Pro Book" pitchFamily="34" charset="0"/>
                <a:ea typeface="Fedra Sans Pro Book" pitchFamily="34" charset="0"/>
              </a:rPr>
              <a:t>Встреча с родителями </a:t>
            </a:r>
          </a:p>
        </p:txBody>
      </p:sp>
    </p:spTree>
    <p:extLst>
      <p:ext uri="{BB962C8B-B14F-4D97-AF65-F5344CB8AC3E}">
        <p14:creationId xmlns:p14="http://schemas.microsoft.com/office/powerpoint/2010/main" val="2543702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30000" dirty="0">
                <a:solidFill>
                  <a:schemeClr val="bg1"/>
                </a:solidFill>
                <a:latin typeface="Circe" pitchFamily="34" charset="-52"/>
              </a:rPr>
              <a:t>20</a:t>
            </a:r>
          </a:p>
          <a:p>
            <a:endParaRPr lang="ru-RU" dirty="0"/>
          </a:p>
        </p:txBody>
      </p:sp>
      <p:pic>
        <p:nvPicPr>
          <p:cNvPr id="12" name="Рисунок 11" descr="sh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5805264"/>
            <a:ext cx="2801112" cy="569976"/>
          </a:xfrm>
          <a:prstGeom prst="rect">
            <a:avLst/>
          </a:prstGeom>
        </p:spPr>
      </p:pic>
      <p:sp>
        <p:nvSpPr>
          <p:cNvPr id="13" name="Содержимое 11"/>
          <p:cNvSpPr>
            <a:spLocks noGrp="1"/>
          </p:cNvSpPr>
          <p:nvPr>
            <p:ph type="body" sz="quarter" idx="13"/>
          </p:nvPr>
        </p:nvSpPr>
        <p:spPr>
          <a:xfrm>
            <a:off x="1341640" y="1196752"/>
            <a:ext cx="6620464" cy="3600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Fedra Sans Pro Book" pitchFamily="34" charset="0"/>
                <a:ea typeface="Fedra Sans Pro Book" pitchFamily="34" charset="0"/>
              </a:rPr>
              <a:t>Базовые механизмы </a:t>
            </a:r>
            <a:r>
              <a:rPr lang="ru-RU" dirty="0" err="1">
                <a:solidFill>
                  <a:schemeClr val="tx1"/>
                </a:solidFill>
                <a:latin typeface="Fedra Sans Pro Book" pitchFamily="34" charset="0"/>
                <a:ea typeface="Fedra Sans Pro Book" pitchFamily="34" charset="0"/>
              </a:rPr>
              <a:t>самодетерминации</a:t>
            </a:r>
            <a:endParaRPr lang="ru-RU" dirty="0">
              <a:solidFill>
                <a:schemeClr val="tx1"/>
              </a:solidFill>
              <a:latin typeface="Fedra Sans Pro Book" pitchFamily="34" charset="0"/>
              <a:ea typeface="Fedra Sans Pro Book" pitchFamily="34" charset="0"/>
            </a:endParaRPr>
          </a:p>
        </p:txBody>
      </p:sp>
      <p:pic>
        <p:nvPicPr>
          <p:cNvPr id="14" name="Рисунок 13" descr="slide_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140968"/>
            <a:ext cx="6721507" cy="273630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187624" y="2636912"/>
            <a:ext cx="7272808" cy="2592288"/>
          </a:xfrm>
          <a:prstGeom prst="rect">
            <a:avLst/>
          </a:prstGeom>
          <a:noFill/>
          <a:ln w="50800">
            <a:solidFill>
              <a:srgbClr val="69A2D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888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30000" dirty="0">
                <a:solidFill>
                  <a:schemeClr val="bg1"/>
                </a:solidFill>
                <a:latin typeface="Circe" pitchFamily="34" charset="-52"/>
              </a:rPr>
              <a:t>21</a:t>
            </a:r>
          </a:p>
          <a:p>
            <a:endParaRPr lang="ru-RU" dirty="0"/>
          </a:p>
        </p:txBody>
      </p:sp>
      <p:sp>
        <p:nvSpPr>
          <p:cNvPr id="10" name="Содержимое 11"/>
          <p:cNvSpPr>
            <a:spLocks noGrp="1"/>
          </p:cNvSpPr>
          <p:nvPr>
            <p:ph type="body" sz="quarter" idx="13"/>
          </p:nvPr>
        </p:nvSpPr>
        <p:spPr>
          <a:xfrm>
            <a:off x="1341640" y="1196752"/>
            <a:ext cx="6620464" cy="3600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Fedra Sans Pro Book" pitchFamily="34" charset="0"/>
                <a:ea typeface="Fedra Sans Pro Book" pitchFamily="34" charset="0"/>
              </a:rPr>
              <a:t>Условия оптимального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Fedra Sans Pro Book" pitchFamily="34" charset="0"/>
                <a:ea typeface="Fedra Sans Pro Book" pitchFamily="34" charset="0"/>
              </a:rPr>
              <a:t>развития ребёнка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A69BE46-E7AE-1146-879E-D1D3083AA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0" y="2420888"/>
            <a:ext cx="755000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88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30000" dirty="0">
                <a:solidFill>
                  <a:schemeClr val="bg1"/>
                </a:solidFill>
                <a:latin typeface="Circe" pitchFamily="34" charset="-52"/>
              </a:rPr>
              <a:t>2</a:t>
            </a:r>
          </a:p>
          <a:p>
            <a:endParaRPr lang="ru-RU" dirty="0"/>
          </a:p>
        </p:txBody>
      </p:sp>
      <p:pic>
        <p:nvPicPr>
          <p:cNvPr id="5" name="Рисунок 4" descr="plan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74302"/>
            <a:ext cx="2483768" cy="1318994"/>
          </a:xfrm>
          <a:prstGeom prst="rect">
            <a:avLst/>
          </a:prstGeom>
        </p:spPr>
      </p:pic>
      <p:pic>
        <p:nvPicPr>
          <p:cNvPr id="6" name="Рисунок 5" descr="pl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6472" y="1556792"/>
            <a:ext cx="2292032" cy="17394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46040" y="3140968"/>
            <a:ext cx="39421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rgbClr val="3190DF"/>
                </a:solidFill>
                <a:latin typeface="Segoe Print" panose="02000600000000000000" pitchFamily="2" charset="0"/>
              </a:rPr>
              <a:t>Что мы </a:t>
            </a:r>
            <a:r>
              <a:rPr lang="ru-RU" sz="2800" dirty="0">
                <a:solidFill>
                  <a:srgbClr val="3190DF"/>
                </a:solidFill>
                <a:latin typeface="Segoe Print" panose="02000600000000000000" pitchFamily="2" charset="0"/>
              </a:rPr>
              <a:t>готовы для этого сделать</a:t>
            </a:r>
            <a:r>
              <a:rPr lang="ru-RU" sz="2800" dirty="0">
                <a:solidFill>
                  <a:srgbClr val="3190DF"/>
                </a:solidFill>
                <a:latin typeface="Segoe Print" panose="02000600000000000000" pitchFamily="2" charset="0"/>
              </a:rPr>
              <a:t>?</a:t>
            </a:r>
          </a:p>
        </p:txBody>
      </p:sp>
      <p:sp>
        <p:nvSpPr>
          <p:cNvPr id="10" name="Содержимое 11">
            <a:extLst>
              <a:ext uri="{FF2B5EF4-FFF2-40B4-BE49-F238E27FC236}">
                <a16:creationId xmlns="" xmlns:a16="http://schemas.microsoft.com/office/drawing/2014/main" id="{1E1498AA-03AD-DE40-A251-0FD05A1E0F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5093" y="1196752"/>
            <a:ext cx="6620464" cy="3600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Fedra Sans Pro Book" pitchFamily="34" charset="0"/>
                <a:ea typeface="Fedra Sans Pro Book" pitchFamily="34" charset="0"/>
              </a:rPr>
              <a:t>Наше соглашение</a:t>
            </a:r>
          </a:p>
        </p:txBody>
      </p:sp>
    </p:spTree>
    <p:extLst>
      <p:ext uri="{BB962C8B-B14F-4D97-AF65-F5344CB8AC3E}">
        <p14:creationId xmlns:p14="http://schemas.microsoft.com/office/powerpoint/2010/main" val="401827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lid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277161"/>
            <a:ext cx="3024335" cy="423528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059831" y="2277159"/>
            <a:ext cx="3024336" cy="4235285"/>
          </a:xfrm>
          <a:prstGeom prst="rect">
            <a:avLst/>
          </a:prstGeom>
          <a:noFill/>
          <a:ln w="50800">
            <a:solidFill>
              <a:srgbClr val="69A2D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30000" dirty="0">
                <a:solidFill>
                  <a:schemeClr val="bg1"/>
                </a:solidFill>
                <a:latin typeface="Circe" pitchFamily="34" charset="-52"/>
              </a:rPr>
              <a:t>3</a:t>
            </a:r>
          </a:p>
          <a:p>
            <a:endParaRPr lang="ru-RU" dirty="0"/>
          </a:p>
        </p:txBody>
      </p:sp>
      <p:pic>
        <p:nvPicPr>
          <p:cNvPr id="10" name="Рисунок 9" descr="fonchik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1700808"/>
            <a:ext cx="1310640" cy="2325624"/>
          </a:xfrm>
          <a:prstGeom prst="rect">
            <a:avLst/>
          </a:prstGeom>
        </p:spPr>
      </p:pic>
      <p:pic>
        <p:nvPicPr>
          <p:cNvPr id="12" name="Рисунок 11" descr="foncnik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645024"/>
            <a:ext cx="1636776" cy="24566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75656" y="1190053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Fedra Sans Pro Book" pitchFamily="34" charset="0"/>
                <a:ea typeface="Fedra Sans Pro Book" pitchFamily="34" charset="0"/>
              </a:rPr>
              <a:t>Что вы здесь видите?</a:t>
            </a:r>
          </a:p>
        </p:txBody>
      </p:sp>
    </p:spTree>
    <p:extLst>
      <p:ext uri="{BB962C8B-B14F-4D97-AF65-F5344CB8AC3E}">
        <p14:creationId xmlns:p14="http://schemas.microsoft.com/office/powerpoint/2010/main" val="362788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slid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116215"/>
            <a:ext cx="4248472" cy="4409129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555776" y="2116214"/>
            <a:ext cx="4248472" cy="4409129"/>
          </a:xfrm>
          <a:prstGeom prst="rect">
            <a:avLst/>
          </a:prstGeom>
          <a:noFill/>
          <a:ln w="50800">
            <a:solidFill>
              <a:srgbClr val="69A2D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1363221"/>
            <a:ext cx="648072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30000" dirty="0">
                <a:solidFill>
                  <a:schemeClr val="bg1"/>
                </a:solidFill>
                <a:latin typeface="Circe" pitchFamily="34" charset="-52"/>
              </a:rPr>
              <a:t>4</a:t>
            </a:r>
          </a:p>
        </p:txBody>
      </p:sp>
      <p:pic>
        <p:nvPicPr>
          <p:cNvPr id="12" name="Рисунок 11" descr="fonchik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1700808"/>
            <a:ext cx="1310640" cy="2325624"/>
          </a:xfrm>
          <a:prstGeom prst="rect">
            <a:avLst/>
          </a:prstGeom>
        </p:spPr>
      </p:pic>
      <p:pic>
        <p:nvPicPr>
          <p:cNvPr id="14" name="Рисунок 13" descr="foncnik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573016"/>
            <a:ext cx="1636776" cy="24566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75656" y="1190053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Fedra Sans Pro Book" pitchFamily="34" charset="0"/>
                <a:ea typeface="Fedra Sans Pro Book" pitchFamily="34" charset="0"/>
              </a:rPr>
              <a:t>Что вы здесь видите?</a:t>
            </a:r>
          </a:p>
        </p:txBody>
      </p:sp>
    </p:spTree>
    <p:extLst>
      <p:ext uri="{BB962C8B-B14F-4D97-AF65-F5344CB8AC3E}">
        <p14:creationId xmlns:p14="http://schemas.microsoft.com/office/powerpoint/2010/main" val="362788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03848" y="2246081"/>
            <a:ext cx="2772000" cy="4104456"/>
          </a:xfrm>
          <a:prstGeom prst="rect">
            <a:avLst/>
          </a:prstGeom>
          <a:solidFill>
            <a:srgbClr val="69A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30000" dirty="0">
                <a:solidFill>
                  <a:schemeClr val="bg1"/>
                </a:solidFill>
                <a:latin typeface="Circe" pitchFamily="34" charset="-52"/>
              </a:rPr>
              <a:t>5</a:t>
            </a:r>
          </a:p>
          <a:p>
            <a:endParaRPr lang="ru-RU" dirty="0"/>
          </a:p>
        </p:txBody>
      </p:sp>
      <p:pic>
        <p:nvPicPr>
          <p:cNvPr id="9" name="Рисунок 8" descr="slide_3.jpg"/>
          <p:cNvPicPr>
            <a:picLocks noChangeAspect="1"/>
          </p:cNvPicPr>
          <p:nvPr/>
        </p:nvPicPr>
        <p:blipFill rotWithShape="1">
          <a:blip r:embed="rId3" cstate="print"/>
          <a:srcRect l="1357" r="-1357"/>
          <a:stretch/>
        </p:blipFill>
        <p:spPr>
          <a:xfrm>
            <a:off x="3276000" y="2307801"/>
            <a:ext cx="2664296" cy="39810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5656" y="119675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Fedra Sans Pro Book" pitchFamily="34" charset="0"/>
                <a:ea typeface="Fedra Sans Pro Book" pitchFamily="34" charset="0"/>
              </a:rPr>
              <a:t>Какого цвета платье?</a:t>
            </a:r>
          </a:p>
        </p:txBody>
      </p:sp>
    </p:spTree>
    <p:extLst>
      <p:ext uri="{BB962C8B-B14F-4D97-AF65-F5344CB8AC3E}">
        <p14:creationId xmlns:p14="http://schemas.microsoft.com/office/powerpoint/2010/main" val="362788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30000" dirty="0">
                <a:solidFill>
                  <a:schemeClr val="bg1"/>
                </a:solidFill>
                <a:latin typeface="Circe" pitchFamily="34" charset="-52"/>
              </a:rPr>
              <a:t>6</a:t>
            </a:r>
          </a:p>
          <a:p>
            <a:endParaRPr lang="ru-RU" dirty="0"/>
          </a:p>
        </p:txBody>
      </p:sp>
      <p:pic>
        <p:nvPicPr>
          <p:cNvPr id="2050" name="Picture 2" descr="D:\VASILISA\37659\Presentation\jpeg\slide_4.jpg"/>
          <p:cNvPicPr>
            <a:picLocks noChangeAspect="1" noChangeArrowheads="1"/>
          </p:cNvPicPr>
          <p:nvPr/>
        </p:nvPicPr>
        <p:blipFill rotWithShape="1">
          <a:blip r:embed="rId3" cstate="print"/>
          <a:srcRect r="56052" b="34306"/>
          <a:stretch/>
        </p:blipFill>
        <p:spPr bwMode="auto">
          <a:xfrm>
            <a:off x="1475656" y="3140968"/>
            <a:ext cx="2278525" cy="2612835"/>
          </a:xfrm>
          <a:prstGeom prst="rect">
            <a:avLst/>
          </a:prstGeom>
          <a:noFill/>
        </p:spPr>
      </p:pic>
      <p:pic>
        <p:nvPicPr>
          <p:cNvPr id="7" name="Picture 2" descr="D:\VASILISA\37659\Presentation\jpeg\slide_4.jpg"/>
          <p:cNvPicPr>
            <a:picLocks noChangeAspect="1" noChangeArrowheads="1"/>
          </p:cNvPicPr>
          <p:nvPr/>
        </p:nvPicPr>
        <p:blipFill rotWithShape="1">
          <a:blip r:embed="rId3" cstate="print"/>
          <a:srcRect l="41335" t="33337"/>
          <a:stretch/>
        </p:blipFill>
        <p:spPr bwMode="auto">
          <a:xfrm>
            <a:off x="5004048" y="2912781"/>
            <a:ext cx="3041518" cy="26513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75656" y="119675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/>
              <a:t>Буба</a:t>
            </a:r>
            <a:r>
              <a:rPr lang="ru-RU" sz="3200" dirty="0"/>
              <a:t> или кики?</a:t>
            </a:r>
          </a:p>
        </p:txBody>
      </p:sp>
    </p:spTree>
    <p:extLst>
      <p:ext uri="{BB962C8B-B14F-4D97-AF65-F5344CB8AC3E}">
        <p14:creationId xmlns:p14="http://schemas.microsoft.com/office/powerpoint/2010/main" val="362788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11560" y="1772816"/>
            <a:ext cx="7992888" cy="4536504"/>
          </a:xfrm>
          <a:prstGeom prst="rect">
            <a:avLst/>
          </a:prstGeom>
          <a:solidFill>
            <a:srgbClr val="69A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30000" dirty="0">
                <a:solidFill>
                  <a:schemeClr val="bg1"/>
                </a:solidFill>
                <a:latin typeface="Circe" pitchFamily="34" charset="-52"/>
              </a:rPr>
              <a:t>7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Fedra Sans Pro Book" pitchFamily="34" charset="0"/>
                <a:ea typeface="Fedra Sans Pro Book" pitchFamily="34" charset="0"/>
              </a:rPr>
              <a:t>Японский сад камней</a:t>
            </a:r>
          </a:p>
        </p:txBody>
      </p:sp>
      <p:pic>
        <p:nvPicPr>
          <p:cNvPr id="6" name="Рисунок 5" descr="Depositphotos_42451477_xl-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44824"/>
            <a:ext cx="7848872" cy="441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88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3568" y="1363221"/>
            <a:ext cx="64807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30000" dirty="0">
                <a:solidFill>
                  <a:schemeClr val="bg1"/>
                </a:solidFill>
                <a:latin typeface="Circe" pitchFamily="34" charset="-52"/>
              </a:rPr>
              <a:t>8</a:t>
            </a:r>
          </a:p>
          <a:p>
            <a:endParaRPr lang="ru-RU" dirty="0"/>
          </a:p>
        </p:txBody>
      </p:sp>
      <p:pic>
        <p:nvPicPr>
          <p:cNvPr id="14" name="Рисунок 13" descr="evtushenko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5247" y="1628799"/>
            <a:ext cx="4293464" cy="4298713"/>
          </a:xfrm>
          <a:prstGeom prst="rect">
            <a:avLst/>
          </a:prstGeom>
        </p:spPr>
      </p:pic>
      <p:pic>
        <p:nvPicPr>
          <p:cNvPr id="19" name="Рисунок 18" descr="shi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5805264"/>
            <a:ext cx="2801112" cy="5699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55776" y="1988840"/>
            <a:ext cx="129614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8884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_3UDQwXmwMjZ7Nc4js8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J0jBEHUo2aD8ZqIKSIu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1nPeLN4.apE_t1N5tuMe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_3UDQwXmwMjZ7Nc4js8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_3UDQwXmwMjZ7Nc4js8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младшие_подростки_правка_12.09.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младшие_подростки_правка_12.09.</Template>
  <TotalTime>606</TotalTime>
  <Words>305</Words>
  <Application>Microsoft Office PowerPoint</Application>
  <PresentationFormat>Экран (4:3)</PresentationFormat>
  <Paragraphs>59</Paragraphs>
  <Slides>23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младшие_подростки_правка_12.09.</vt:lpstr>
      <vt:lpstr>Слайд think-cell</vt:lpstr>
      <vt:lpstr>ПРОГРАММА  РАЗВИТИЕ ЛИЧНОСТНОГО ПОТЕНЦИАЛА ПОДРОСТКОВ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Встреча с родителями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 «РАЗВИТИЕ ЛИЧНОСТНОГО ПОТЕНЦИАЛА ПОДРОСТКОВ»</dc:title>
  <dc:creator>Dubovaya.VV</dc:creator>
  <cp:lastModifiedBy>Алексей</cp:lastModifiedBy>
  <cp:revision>30</cp:revision>
  <dcterms:created xsi:type="dcterms:W3CDTF">2019-09-12T13:52:08Z</dcterms:created>
  <dcterms:modified xsi:type="dcterms:W3CDTF">2020-06-07T18:31:55Z</dcterms:modified>
</cp:coreProperties>
</file>