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0" r:id="rId3"/>
    <p:sldId id="301" r:id="rId4"/>
    <p:sldId id="302" r:id="rId5"/>
    <p:sldId id="303" r:id="rId6"/>
    <p:sldId id="304" r:id="rId7"/>
    <p:sldId id="306" r:id="rId8"/>
    <p:sldId id="307" r:id="rId9"/>
    <p:sldId id="308" r:id="rId10"/>
    <p:sldId id="319" r:id="rId11"/>
    <p:sldId id="309" r:id="rId12"/>
    <p:sldId id="310" r:id="rId13"/>
    <p:sldId id="311" r:id="rId14"/>
    <p:sldId id="312" r:id="rId15"/>
    <p:sldId id="325" r:id="rId16"/>
    <p:sldId id="326" r:id="rId17"/>
    <p:sldId id="286" r:id="rId18"/>
    <p:sldId id="287" r:id="rId19"/>
    <p:sldId id="288" r:id="rId20"/>
    <p:sldId id="289" r:id="rId21"/>
    <p:sldId id="290" r:id="rId22"/>
    <p:sldId id="291" r:id="rId23"/>
    <p:sldId id="327" r:id="rId24"/>
    <p:sldId id="313" r:id="rId25"/>
    <p:sldId id="316" r:id="rId26"/>
    <p:sldId id="318" r:id="rId27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76D"/>
    <a:srgbClr val="1E876E"/>
    <a:srgbClr val="1E8795"/>
    <a:srgbClr val="56AE66"/>
    <a:srgbClr val="95C792"/>
    <a:srgbClr val="DDECD9"/>
    <a:srgbClr val="F99D1C"/>
    <a:srgbClr val="29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86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4E94-46B8-4D8C-ADAE-214F2FBA983C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2C2F-F337-419C-8C33-A7411F3D5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4778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CFA28-6F47-4F98-947E-CA17F3B5A392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C4CCE-5367-4D7A-9242-49C879542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879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ПИГМАЛИОН И ГАЛАТЕЯ. </a:t>
            </a:r>
            <a:r>
              <a:rPr lang="ru-RU" sz="1200" dirty="0">
                <a:latin typeface="Circe" pitchFamily="34" charset="-52"/>
              </a:rPr>
              <a:t>Художник Луи </a:t>
            </a:r>
            <a:r>
              <a:rPr lang="ru-RU" sz="1200" dirty="0" err="1">
                <a:latin typeface="Circe" pitchFamily="34" charset="-52"/>
              </a:rPr>
              <a:t>Гофье</a:t>
            </a:r>
            <a:r>
              <a:rPr lang="ru-RU" sz="1200" dirty="0">
                <a:latin typeface="Circe" pitchFamily="34" charset="-52"/>
              </a:rPr>
              <a:t>. Холст, масло. 1797. Манчестерская художественная галерея. Манчестер, Великобритания</a:t>
            </a:r>
            <a:endParaRPr lang="ru-RU" sz="1200" baseline="30000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0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6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4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2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0" dirty="0">
                <a:latin typeface="Circe" pitchFamily="34" charset="-52"/>
              </a:rPr>
              <a:t>В переводе с греческого </a:t>
            </a:r>
            <a:r>
              <a:rPr lang="en-US" sz="1200" i="1" kern="0" dirty="0" err="1">
                <a:latin typeface="Circe" pitchFamily="34" charset="-52"/>
              </a:rPr>
              <a:t>dromeas</a:t>
            </a:r>
            <a:r>
              <a:rPr lang="en-US" sz="1200" kern="0" dirty="0">
                <a:latin typeface="Circe" pitchFamily="34" charset="-52"/>
              </a:rPr>
              <a:t> </a:t>
            </a:r>
            <a:r>
              <a:rPr lang="ru-RU" sz="1200" kern="0" dirty="0">
                <a:latin typeface="Circe" pitchFamily="34" charset="-52"/>
              </a:rPr>
              <a:t>означает </a:t>
            </a:r>
            <a:r>
              <a:rPr lang="ru-RU" sz="1200" i="1" kern="0" dirty="0">
                <a:latin typeface="Circe" pitchFamily="34" charset="-52"/>
              </a:rPr>
              <a:t>бегун</a:t>
            </a:r>
            <a:r>
              <a:rPr lang="ru-RU" sz="1200" kern="0" dirty="0">
                <a:latin typeface="Circe" pitchFamily="34" charset="-52"/>
              </a:rPr>
              <a:t>. Автор посвятил работу национальному герою Греции, обычному почтальону Спиридону Луису, который в 1896 году на первых современных Олимпийских играх выиграл</a:t>
            </a:r>
            <a:r>
              <a:rPr lang="en-US" sz="1200" kern="0" dirty="0">
                <a:latin typeface="Circe" pitchFamily="34" charset="-52"/>
              </a:rPr>
              <a:t> </a:t>
            </a:r>
            <a:r>
              <a:rPr lang="ru-RU" sz="1200" kern="0" dirty="0">
                <a:latin typeface="Circe" pitchFamily="34" charset="-52"/>
              </a:rPr>
              <a:t>40-километровую марафонскую гонку, завоевав тем самым золотую медаль.</a:t>
            </a:r>
            <a:r>
              <a:rPr lang="en-US" sz="1200" kern="0" dirty="0">
                <a:latin typeface="Circe" pitchFamily="34" charset="-52"/>
              </a:rPr>
              <a:t> </a:t>
            </a:r>
            <a:r>
              <a:rPr lang="ru-RU" sz="1200" kern="0" dirty="0">
                <a:latin typeface="Circe" pitchFamily="34" charset="-52"/>
              </a:rPr>
              <a:t>«</a:t>
            </a:r>
            <a:r>
              <a:rPr lang="ru-RU" sz="1200" kern="0" dirty="0" err="1">
                <a:latin typeface="Circe" pitchFamily="34" charset="-52"/>
              </a:rPr>
              <a:t>Дромеас</a:t>
            </a:r>
            <a:r>
              <a:rPr lang="ru-RU" sz="1200" kern="0" dirty="0">
                <a:latin typeface="Circe" pitchFamily="34" charset="-52"/>
              </a:rPr>
              <a:t>» сложен из множества стеклянных пластин на металлическом каркасе. Он создавался для фестиваля современных искусств в Афинах.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0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Circe" pitchFamily="34" charset="-52"/>
              </a:rPr>
              <a:t>Полая внутри скульптура сделана из мелких элементов — заглавных букв латинского алфавита. «Эта скульптура символизирует свободу, — говорит автор. —</a:t>
            </a:r>
            <a:r>
              <a:rPr lang="en-US" sz="1200" dirty="0">
                <a:latin typeface="Circe" pitchFamily="34" charset="-52"/>
              </a:rPr>
              <a:t> </a:t>
            </a:r>
            <a:r>
              <a:rPr lang="ru-RU" sz="1200" dirty="0">
                <a:latin typeface="Circe" pitchFamily="34" charset="-52"/>
              </a:rPr>
              <a:t>А почему именно буквы? Да просто потому, что буквы символизируют большой багаж знаний и опыта, тяжёлых проблем, которыми озадачен странник. А если же кто-то пожелает зайти, то он наполнит своей душой “странника”. И лишь тогда можно будет с уверенностью сказать, что скульптура завершена!»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5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Circe" pitchFamily="34" charset="-52"/>
              </a:rPr>
              <a:t>Статуи Али и </a:t>
            </a:r>
            <a:r>
              <a:rPr lang="ru-RU" sz="1200" dirty="0" err="1">
                <a:latin typeface="Circe" pitchFamily="34" charset="-52"/>
              </a:rPr>
              <a:t>Нино</a:t>
            </a:r>
            <a:r>
              <a:rPr lang="ru-RU" sz="1200" dirty="0">
                <a:latin typeface="Circe" pitchFamily="34" charset="-52"/>
              </a:rPr>
              <a:t> медленно двигаются навстречу друг другу, сливаются в единое целое и затем так</a:t>
            </a:r>
            <a:r>
              <a:rPr lang="en-US" sz="1200" dirty="0">
                <a:latin typeface="Circe" pitchFamily="34" charset="-52"/>
              </a:rPr>
              <a:t>  </a:t>
            </a:r>
            <a:r>
              <a:rPr lang="ru-RU" sz="1200" dirty="0">
                <a:latin typeface="Circe" pitchFamily="34" charset="-52"/>
              </a:rPr>
              <a:t>же медленно удаляются друг от друга. Скульптурная композиция отсылает нас к популярному роману (1937)</a:t>
            </a:r>
            <a:r>
              <a:rPr lang="en-US" sz="1200" dirty="0">
                <a:latin typeface="Circe" pitchFamily="34" charset="-52"/>
              </a:rPr>
              <a:t> </a:t>
            </a:r>
            <a:r>
              <a:rPr lang="ru-RU" sz="1200" dirty="0">
                <a:latin typeface="Circe" pitchFamily="34" charset="-52"/>
              </a:rPr>
              <a:t>о любви азербайджанца-мусульманина Али и грузинки-христианки </a:t>
            </a:r>
            <a:r>
              <a:rPr lang="ru-RU" sz="1200" dirty="0" err="1">
                <a:latin typeface="Circe" pitchFamily="34" charset="-52"/>
              </a:rPr>
              <a:t>Нино</a:t>
            </a:r>
            <a:r>
              <a:rPr lang="ru-RU" sz="1200" dirty="0">
                <a:latin typeface="Circe" pitchFamily="34" charset="-52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4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Circe" pitchFamily="34" charset="-52"/>
              </a:rPr>
              <a:t>На территории парка </a:t>
            </a:r>
            <a:r>
              <a:rPr lang="ru-RU" sz="1200" dirty="0" err="1">
                <a:latin typeface="Circe" pitchFamily="34" charset="-52"/>
              </a:rPr>
              <a:t>Мортон</a:t>
            </a:r>
            <a:r>
              <a:rPr lang="ru-RU" sz="1200" dirty="0">
                <a:latin typeface="Circe" pitchFamily="34" charset="-52"/>
              </a:rPr>
              <a:t> в Ванкувере размещены 14 скульптур значительно выше человеческого роста, которые вместе составляют композицию «Лабиринт смеха». Сопровождающая табличка гласит: «Может быть, эта скульптура вдохновит на смех и радость всех, кто на нее посмотрит».</a:t>
            </a:r>
            <a:r>
              <a:rPr lang="en-US" sz="1200" dirty="0">
                <a:latin typeface="Circe" pitchFamily="34" charset="-52"/>
              </a:rPr>
              <a:t> </a:t>
            </a:r>
            <a:r>
              <a:rPr lang="ru-RU" sz="1200" dirty="0">
                <a:latin typeface="Circe" pitchFamily="34" charset="-52"/>
              </a:rPr>
              <a:t>Автор скульптурной композиции </a:t>
            </a:r>
            <a:r>
              <a:rPr lang="ru-RU" sz="1200" dirty="0" err="1">
                <a:latin typeface="Circe" pitchFamily="34" charset="-52"/>
              </a:rPr>
              <a:t>Юэ</a:t>
            </a:r>
            <a:r>
              <a:rPr lang="ru-RU" sz="1200" dirty="0">
                <a:latin typeface="Circe" pitchFamily="34" charset="-52"/>
              </a:rPr>
              <a:t> </a:t>
            </a:r>
            <a:r>
              <a:rPr lang="ru-RU" sz="1200" dirty="0" err="1">
                <a:latin typeface="Circe" pitchFamily="34" charset="-52"/>
              </a:rPr>
              <a:t>Минчжун</a:t>
            </a:r>
            <a:r>
              <a:rPr lang="ru-RU" sz="1200" dirty="0">
                <a:latin typeface="Circe" pitchFamily="34" charset="-52"/>
              </a:rPr>
              <a:t> работает в жанре китайского искусства «циничный реализм», которое зародилось в Пекине в конце 1980-х годов.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6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Circe" pitchFamily="34" charset="-52"/>
              </a:rPr>
              <a:t>Создававшаяся к выставке «Респект 97», скульптура олицетворяет образ австрийского психоаналитика, основателя психоанализа Зигмунда Фрейда, зависшего над пропастью Бессознательного.</a:t>
            </a:r>
          </a:p>
          <a:p>
            <a:endParaRPr lang="ru-RU" sz="1200" dirty="0">
              <a:latin typeface="Circe" pitchFamily="34" charset="-5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7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Circe" pitchFamily="34" charset="-52"/>
              </a:rPr>
              <a:t>Памятник стоит в Сараево на площади Освобождения, где соседствуют православная церковь и католический собор</a:t>
            </a:r>
            <a:r>
              <a:rPr lang="en-US" sz="1200" dirty="0">
                <a:latin typeface="Circe" pitchFamily="34" charset="-52"/>
              </a:rPr>
              <a:t> </a:t>
            </a:r>
            <a:r>
              <a:rPr lang="ru-RU" sz="1200" dirty="0">
                <a:latin typeface="Circe" pitchFamily="34" charset="-52"/>
              </a:rPr>
              <a:t>и мечеть. По замыслу автора, он символизирует мирное сосуществование мусульман и христиан.</a:t>
            </a:r>
            <a:r>
              <a:rPr lang="en-US" sz="1200" dirty="0">
                <a:latin typeface="Circe" pitchFamily="34" charset="-52"/>
              </a:rPr>
              <a:t> </a:t>
            </a:r>
            <a:r>
              <a:rPr lang="ru-RU" sz="1200" dirty="0">
                <a:latin typeface="Circe" pitchFamily="34" charset="-52"/>
              </a:rPr>
              <a:t>Является даром Италии в честь официального признания Боснии и Герцеговины суверенным государством.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1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CCE-5367-4D7A-9242-49C879542513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2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9.xml"/><Relationship Id="rId7" Type="http://schemas.openxmlformats.org/officeDocument/2006/relationships/image" Target="../media/image3.jpe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6495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2800" b="1" i="0" baseline="0" dirty="0">
              <a:latin typeface="Circe"/>
              <a:ea typeface="+mj-ea"/>
              <a:cs typeface="+mj-cs"/>
              <a:sym typeface="Circe"/>
            </a:endParaRPr>
          </a:p>
        </p:txBody>
      </p:sp>
      <p:pic>
        <p:nvPicPr>
          <p:cNvPr id="7" name="Рисунок 6" descr="background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428999"/>
            <a:ext cx="7772400" cy="1470025"/>
          </a:xfrm>
        </p:spPr>
        <p:txBody>
          <a:bodyPr>
            <a:normAutofit/>
          </a:bodyPr>
          <a:lstStyle>
            <a:lvl1pPr>
              <a:defRPr lang="ru-RU" sz="2800" b="1" kern="1200" spc="300" dirty="0">
                <a:solidFill>
                  <a:schemeClr val="tx2"/>
                </a:solidFill>
                <a:latin typeface="Circe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08920"/>
            <a:ext cx="6400800" cy="360040"/>
          </a:xfrm>
        </p:spPr>
        <p:txBody>
          <a:bodyPr>
            <a:normAutofit/>
          </a:bodyPr>
          <a:lstStyle>
            <a:lvl1pPr marL="0" indent="0" algn="ctr">
              <a:buNone/>
              <a:defRPr lang="ru-RU" sz="1800" kern="1200" dirty="0">
                <a:solidFill>
                  <a:schemeClr val="accent6">
                    <a:lumMod val="75000"/>
                  </a:schemeClr>
                </a:solidFill>
                <a:latin typeface="Circe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2048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3200" b="1" i="0" baseline="0" dirty="0">
              <a:latin typeface="Circe"/>
              <a:ea typeface="+mn-ea"/>
              <a:cs typeface="+mn-cs"/>
              <a:sym typeface="Circe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background_2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58587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671398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1236066"/>
            <a:ext cx="927374" cy="53675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8894" y="1196750"/>
            <a:ext cx="6849490" cy="432050"/>
          </a:xfrm>
        </p:spPr>
        <p:txBody>
          <a:bodyPr>
            <a:normAutofit/>
          </a:bodyPr>
          <a:lstStyle>
            <a:lvl1pPr>
              <a:defRPr lang="ru-RU" sz="3200" b="1" kern="1200" baseline="30000" dirty="0">
                <a:solidFill>
                  <a:schemeClr val="tx2"/>
                </a:solidFill>
                <a:latin typeface="Circe" pitchFamily="34" charset="-52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395536" y="2024844"/>
            <a:ext cx="8352928" cy="44371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4829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3200" b="1" i="0" baseline="0" dirty="0">
              <a:latin typeface="Circe"/>
              <a:ea typeface="+mn-ea"/>
              <a:cs typeface="+mn-cs"/>
              <a:sym typeface="Circe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background_2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58587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671398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8894" y="1196750"/>
            <a:ext cx="6849490" cy="432050"/>
          </a:xfrm>
        </p:spPr>
        <p:txBody>
          <a:bodyPr>
            <a:normAutofit/>
          </a:bodyPr>
          <a:lstStyle>
            <a:lvl1pPr>
              <a:defRPr lang="ru-RU" sz="3200" b="1" kern="1200" baseline="30000" dirty="0">
                <a:solidFill>
                  <a:schemeClr val="tx2"/>
                </a:solidFill>
                <a:latin typeface="Circe" pitchFamily="34" charset="-52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 descr="fonchik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812360" y="1772816"/>
            <a:ext cx="1094992" cy="1940803"/>
          </a:xfrm>
          <a:prstGeom prst="rect">
            <a:avLst/>
          </a:prstGeom>
        </p:spPr>
      </p:pic>
      <p:pic>
        <p:nvPicPr>
          <p:cNvPr id="14" name="Рисунок 13" descr="fonchik_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3356992"/>
            <a:ext cx="1636776" cy="2456688"/>
          </a:xfrm>
          <a:prstGeom prst="rect">
            <a:avLst/>
          </a:prstGeom>
        </p:spPr>
      </p:pic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1571" y="1236066"/>
            <a:ext cx="927374" cy="53675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3"/>
          </p:nvPr>
        </p:nvSpPr>
        <p:spPr>
          <a:xfrm>
            <a:off x="1691680" y="2024844"/>
            <a:ext cx="6048672" cy="44371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20553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9891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500" b="0" i="0" baseline="0" dirty="0">
              <a:latin typeface="Circe"/>
              <a:ea typeface="+mn-ea"/>
              <a:cs typeface="+mn-cs"/>
              <a:sym typeface="Circe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background_2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58587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671398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6204312"/>
            <a:ext cx="8352928" cy="432050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ru-RU" sz="1500" b="0" kern="12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  <a:ea typeface="+mn-ea"/>
                <a:cs typeface="+mn-cs"/>
              </a:defRPr>
            </a:lvl1pPr>
          </a:lstStyle>
          <a:p>
            <a:r>
              <a:rPr lang="ru-RU" dirty="0"/>
              <a:t>Образец подписи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39552" y="1916112"/>
            <a:ext cx="8352928" cy="410517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irce"/>
              </a:defRPr>
            </a:lvl1pPr>
          </a:lstStyle>
          <a:p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1236066"/>
            <a:ext cx="927374" cy="53675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fld id="{7D771504-154C-45A0-83BA-8CDCF208AE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294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75724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Слайд think-cell" r:id="rId9" imgW="353" imgH="353" progId="TCLayout.ActiveDocument.1">
                  <p:embed/>
                </p:oleObj>
              </mc:Choice>
              <mc:Fallback>
                <p:oleObj name="Слайд think-cell" r:id="rId9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3200" b="1" i="0" baseline="0" dirty="0">
              <a:latin typeface="Circe"/>
              <a:ea typeface="+mn-ea"/>
              <a:cs typeface="+mn-cs"/>
              <a:sym typeface="Circe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3551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2960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3200" b="1" kern="1200" baseline="30000" dirty="0">
          <a:solidFill>
            <a:srgbClr val="69676D"/>
          </a:solidFill>
          <a:latin typeface="Circe" pitchFamily="34" charset="-52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9676D"/>
          </a:solidFill>
          <a:latin typeface="Circe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9676D"/>
          </a:solidFill>
          <a:latin typeface="Circe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9676D"/>
          </a:solidFill>
          <a:latin typeface="Circe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9676D"/>
          </a:solidFill>
          <a:latin typeface="Circe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9676D"/>
          </a:solidFill>
          <a:latin typeface="Circe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8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2.jpg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tif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9023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4400" b="1" dirty="0">
              <a:latin typeface="Circe"/>
              <a:ea typeface="+mj-ea"/>
              <a:cs typeface="+mj-cs"/>
              <a:sym typeface="Circe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2564904"/>
            <a:ext cx="7772400" cy="259228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0"/>
              </a:spcAft>
            </a:pPr>
            <a:r>
              <a:rPr lang="ru-RU" sz="2400" b="0" spc="0" dirty="0">
                <a:solidFill>
                  <a:schemeClr val="accent6">
                    <a:lumMod val="75000"/>
                  </a:schemeClr>
                </a:solidFill>
                <a:latin typeface="Fedra Sans Pro Book" pitchFamily="34" charset="0"/>
                <a:ea typeface="Fedra Sans Pro Book" pitchFamily="34" charset="0"/>
              </a:rPr>
              <a:t>ПРОГРАММА</a:t>
            </a:r>
            <a:r>
              <a:rPr lang="en-US" sz="4000" b="0" dirty="0">
                <a:latin typeface="Fedra Sans Pro Book" pitchFamily="34" charset="0"/>
                <a:ea typeface="Fedra Sans Pro Book" pitchFamily="34" charset="0"/>
              </a:rPr>
              <a:t/>
            </a:r>
            <a:br>
              <a:rPr lang="en-US" sz="4000" b="0" dirty="0">
                <a:latin typeface="Fedra Sans Pro Book" pitchFamily="34" charset="0"/>
                <a:ea typeface="Fedra Sans Pro Book" pitchFamily="34" charset="0"/>
              </a:rPr>
            </a:br>
            <a:r>
              <a:rPr lang="en-US" sz="4000" dirty="0">
                <a:latin typeface="Fedra Sans Pro Book" pitchFamily="34" charset="0"/>
                <a:ea typeface="Fedra Sans Pro Book" pitchFamily="34" charset="0"/>
              </a:rPr>
              <a:t/>
            </a:r>
            <a:br>
              <a:rPr lang="en-US" sz="4000" dirty="0">
                <a:latin typeface="Fedra Sans Pro Book" pitchFamily="34" charset="0"/>
                <a:ea typeface="Fedra Sans Pro Book" pitchFamily="34" charset="0"/>
              </a:rPr>
            </a:br>
            <a:r>
              <a:rPr lang="ru-RU" sz="4400" b="1" spc="300" dirty="0" smtClean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>РАЗВИТИЕ </a:t>
            </a:r>
            <a:r>
              <a:rPr lang="ru-RU" sz="4400" b="1" spc="300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>ЛИЧНОСТНОГО</a:t>
            </a:r>
            <a:br>
              <a:rPr lang="ru-RU" sz="4400" b="1" spc="300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</a:br>
            <a:r>
              <a:rPr lang="ru-RU" sz="4400" b="1" spc="300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>ПОТЕНЦИАЛА </a:t>
            </a:r>
            <a:r>
              <a:rPr lang="ru-RU" sz="4400" b="1" spc="300" dirty="0" smtClean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>ПОДРОСТКОВ</a:t>
            </a:r>
            <a:r>
              <a:rPr lang="ru-RU" sz="6000" b="1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/>
            </a:r>
            <a:br>
              <a:rPr lang="ru-RU" sz="6000" b="1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</a:br>
            <a:endParaRPr lang="ru-RU" sz="4400" dirty="0">
              <a:solidFill>
                <a:schemeClr val="tx2"/>
              </a:solidFill>
              <a:latin typeface="Fedra Sans Pro Book" pitchFamily="34" charset="0"/>
              <a:ea typeface="Fedra Sans Pro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50912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Fedra Serif A Pro Book" pitchFamily="18" charset="0"/>
                <a:ea typeface="Fedra Serif A Pro Book" pitchFamily="18" charset="0"/>
              </a:rPr>
              <a:t>Старшие подростки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021288"/>
            <a:ext cx="2801112" cy="5699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2564904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Кто я?</a:t>
            </a:r>
          </a:p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Какой я?</a:t>
            </a:r>
          </a:p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Откуда я это знаю?</a:t>
            </a:r>
          </a:p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Что я знаю о себе?</a:t>
            </a:r>
          </a:p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Что я хочу знать о себе?</a:t>
            </a:r>
          </a:p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Как я могу это узнать?</a:t>
            </a:r>
          </a:p>
        </p:txBody>
      </p:sp>
      <p:sp>
        <p:nvSpPr>
          <p:cNvPr id="11" name="Содержимое 11"/>
          <p:cNvSpPr>
            <a:spLocks noGrp="1"/>
          </p:cNvSpPr>
          <p:nvPr>
            <p:ph idx="4294967295"/>
          </p:nvPr>
        </p:nvSpPr>
        <p:spPr>
          <a:xfrm>
            <a:off x="1691680" y="1346375"/>
            <a:ext cx="5758504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Что значит быть собой?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290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1"/>
          <p:cNvSpPr>
            <a:spLocks noGrp="1"/>
          </p:cNvSpPr>
          <p:nvPr>
            <p:ph idx="4294967295"/>
          </p:nvPr>
        </p:nvSpPr>
        <p:spPr>
          <a:xfrm>
            <a:off x="865312" y="1237832"/>
            <a:ext cx="7628576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Окно </a:t>
            </a:r>
            <a:r>
              <a:rPr lang="ru-RU" b="1" baseline="30000" dirty="0" err="1">
                <a:solidFill>
                  <a:schemeClr val="tx2"/>
                </a:solidFill>
                <a:latin typeface="Circe" pitchFamily="34" charset="-52"/>
              </a:rPr>
              <a:t>Джохари</a:t>
            </a:r>
            <a:endParaRPr lang="ru-RU" b="1" baseline="30000" dirty="0">
              <a:solidFill>
                <a:schemeClr val="tx2"/>
              </a:solidFill>
              <a:latin typeface="Circe" pitchFamily="34" charset="-52"/>
            </a:endParaRPr>
          </a:p>
        </p:txBody>
      </p:sp>
      <p:pic>
        <p:nvPicPr>
          <p:cNvPr id="11" name="Рисунок 10" descr="pla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7232"/>
            <a:ext cx="1865376" cy="990600"/>
          </a:xfrm>
          <a:prstGeom prst="rect">
            <a:avLst/>
          </a:prstGeom>
        </p:spPr>
      </p:pic>
      <p:pic>
        <p:nvPicPr>
          <p:cNvPr id="13" name="Рисунок 12" descr="p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708920"/>
            <a:ext cx="1883664" cy="1429512"/>
          </a:xfrm>
          <a:prstGeom prst="rect">
            <a:avLst/>
          </a:prstGeom>
        </p:spPr>
      </p:pic>
      <p:pic>
        <p:nvPicPr>
          <p:cNvPr id="28" name="Рисунок 27" descr="ok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0035" y="1772815"/>
            <a:ext cx="5986301" cy="47610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95536" y="1196752"/>
            <a:ext cx="927374" cy="536750"/>
          </a:xfrm>
        </p:spPr>
        <p:txBody>
          <a:bodyPr/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6735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pl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772816"/>
            <a:ext cx="1883664" cy="1429512"/>
          </a:xfrm>
          <a:prstGeom prst="rect">
            <a:avLst/>
          </a:prstGeom>
        </p:spPr>
      </p:pic>
      <p:pic>
        <p:nvPicPr>
          <p:cNvPr id="15" name="Рисунок 14" descr="fon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3861048"/>
            <a:ext cx="1094992" cy="1940803"/>
          </a:xfrm>
          <a:prstGeom prst="rect">
            <a:avLst/>
          </a:prstGeom>
        </p:spPr>
      </p:pic>
      <p:pic>
        <p:nvPicPr>
          <p:cNvPr id="17" name="Рисунок 16" descr="fonchik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1636776" cy="2456688"/>
          </a:xfrm>
          <a:prstGeom prst="rect">
            <a:avLst/>
          </a:prstGeom>
        </p:spPr>
      </p:pic>
      <p:sp>
        <p:nvSpPr>
          <p:cNvPr id="18" name="Содержимое 11"/>
          <p:cNvSpPr txBox="1">
            <a:spLocks/>
          </p:cNvSpPr>
          <p:nvPr/>
        </p:nvSpPr>
        <p:spPr>
          <a:xfrm>
            <a:off x="865312" y="1237832"/>
            <a:ext cx="7628576" cy="34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Окно</a:t>
            </a:r>
            <a:r>
              <a:rPr lang="ru-RU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 </a:t>
            </a:r>
            <a:r>
              <a:rPr lang="ru-RU" b="1" baseline="30000" dirty="0" err="1">
                <a:solidFill>
                  <a:schemeClr val="tx2"/>
                </a:solidFill>
                <a:latin typeface="Circe" pitchFamily="34" charset="-52"/>
              </a:rPr>
              <a:t>Джохари</a:t>
            </a:r>
            <a:endParaRPr lang="ru-RU" b="1" baseline="30000" dirty="0">
              <a:solidFill>
                <a:schemeClr val="tx2"/>
              </a:solidFill>
              <a:latin typeface="Circe" pitchFamily="3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B12489-CCC2-884E-A436-BEA7EA459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59728"/>
            <a:ext cx="4901620" cy="49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9379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 descr="arena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1699200"/>
            <a:ext cx="4896544" cy="4875618"/>
          </a:xfrm>
          <a:prstGeom prst="rect">
            <a:avLst/>
          </a:prstGeom>
        </p:spPr>
      </p:pic>
      <p:sp>
        <p:nvSpPr>
          <p:cNvPr id="12" name="Содержимое 11"/>
          <p:cNvSpPr txBox="1">
            <a:spLocks/>
          </p:cNvSpPr>
          <p:nvPr/>
        </p:nvSpPr>
        <p:spPr>
          <a:xfrm>
            <a:off x="865312" y="1237832"/>
            <a:ext cx="7628576" cy="34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Окно </a:t>
            </a:r>
            <a:r>
              <a:rPr lang="ru-RU" b="1" baseline="30000" dirty="0" err="1">
                <a:solidFill>
                  <a:schemeClr val="tx2"/>
                </a:solidFill>
                <a:latin typeface="Circe" pitchFamily="34" charset="-52"/>
              </a:rPr>
              <a:t>Джохари</a:t>
            </a:r>
            <a:endParaRPr lang="ru-RU" b="1" baseline="30000" dirty="0">
              <a:solidFill>
                <a:schemeClr val="tx2"/>
              </a:solidFill>
              <a:latin typeface="Circe" pitchFamily="3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0177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3084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okno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920" y="1699200"/>
            <a:ext cx="4824344" cy="4814014"/>
          </a:xfrm>
          <a:prstGeom prst="rect">
            <a:avLst/>
          </a:prstGeom>
        </p:spPr>
      </p:pic>
      <p:sp>
        <p:nvSpPr>
          <p:cNvPr id="10" name="Содержимое 11"/>
          <p:cNvSpPr txBox="1">
            <a:spLocks/>
          </p:cNvSpPr>
          <p:nvPr/>
        </p:nvSpPr>
        <p:spPr>
          <a:xfrm>
            <a:off x="865312" y="1237832"/>
            <a:ext cx="7628576" cy="34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Окно </a:t>
            </a:r>
            <a:r>
              <a:rPr lang="ru-RU" b="1" baseline="30000" dirty="0" err="1">
                <a:solidFill>
                  <a:schemeClr val="tx2"/>
                </a:solidFill>
                <a:latin typeface="Circe" pitchFamily="34" charset="-52"/>
              </a:rPr>
              <a:t>Джохари</a:t>
            </a:r>
            <a:endParaRPr lang="ru-RU" b="1" baseline="30000" dirty="0">
              <a:solidFill>
                <a:schemeClr val="tx2"/>
              </a:solidFill>
              <a:latin typeface="Circe" pitchFamily="3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2186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B4E032-753D-4348-A6B8-94A4EAB33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13" y="1363954"/>
            <a:ext cx="6393773" cy="48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405EE0-F162-4A43-9E61-CED21A729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76" y="1772816"/>
            <a:ext cx="1230819" cy="475252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2667DE2-D028-084B-842B-A0E0F4C9356C}"/>
              </a:ext>
            </a:extLst>
          </p:cNvPr>
          <p:cNvSpPr txBox="1">
            <a:spLocks/>
          </p:cNvSpPr>
          <p:nvPr/>
        </p:nvSpPr>
        <p:spPr>
          <a:xfrm>
            <a:off x="1115616" y="1268760"/>
            <a:ext cx="777686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spcBef>
                <a:spcPts val="0"/>
              </a:spcBef>
              <a:buFont typeface="Arial" pitchFamily="34" charset="0"/>
              <a:buNone/>
              <a:defRPr sz="3200" baseline="3000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69676D"/>
                </a:solidFill>
                <a:latin typeface="Circe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69676D"/>
                </a:solidFill>
                <a:latin typeface="Circe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9676D"/>
                </a:solidFill>
                <a:latin typeface="Circe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69676D"/>
                </a:solidFill>
                <a:latin typeface="Circe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Четыре шага ненасильственного общения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31DA46-2FBF-4C46-B7C4-E2D1EE4F1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03" y="1709909"/>
            <a:ext cx="5270313" cy="48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5551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267744" y="1196752"/>
            <a:ext cx="4536504" cy="540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804248" y="4869160"/>
            <a:ext cx="2232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kern="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ДРОМЕАС</a:t>
            </a:r>
            <a:r>
              <a:rPr lang="ru-RU" sz="1500" kern="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 </a:t>
            </a:r>
          </a:p>
          <a:p>
            <a:pPr algn="r"/>
            <a:r>
              <a:rPr lang="ru-RU" sz="1500" kern="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(в пер. с греч. — </a:t>
            </a:r>
            <a:r>
              <a:rPr lang="ru-RU" sz="1500" i="1" kern="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бегун</a:t>
            </a:r>
            <a:r>
              <a:rPr lang="ru-RU" sz="1500" kern="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). </a:t>
            </a:r>
          </a:p>
          <a:p>
            <a:pPr algn="r"/>
            <a:r>
              <a:rPr lang="ru-RU" sz="1500" kern="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Скульптор</a:t>
            </a:r>
          </a:p>
          <a:p>
            <a:pPr algn="r"/>
            <a:r>
              <a:rPr lang="ru-RU" sz="1500" kern="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 </a:t>
            </a:r>
            <a:r>
              <a:rPr lang="ru-RU" sz="1500" kern="0" dirty="0" err="1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Костас</a:t>
            </a:r>
            <a:r>
              <a:rPr lang="ru-RU" sz="1500" kern="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 </a:t>
            </a:r>
            <a:r>
              <a:rPr lang="ru-RU" sz="1500" kern="0" dirty="0" err="1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Варотсос</a:t>
            </a:r>
            <a:r>
              <a:rPr lang="ru-RU" sz="1500" kern="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. Металл, стекло. 1988. Афины, Греция</a:t>
            </a:r>
          </a:p>
          <a:p>
            <a:pPr algn="r"/>
            <a:endParaRPr lang="en-US" sz="1500" b="1" u="sng" kern="0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  <a:p>
            <a:pPr algn="r"/>
            <a:endParaRPr lang="ru-RU" dirty="0"/>
          </a:p>
        </p:txBody>
      </p:sp>
      <p:pic>
        <p:nvPicPr>
          <p:cNvPr id="31" name="Рисунок 30" descr="slide_13_Sberbank_Depositphotos_167840930_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1" y="1268760"/>
            <a:ext cx="4392489" cy="523113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0957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5258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51720" y="1221577"/>
            <a:ext cx="5040560" cy="47277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28" name="Рисунок 27" descr="slide_14_sberbank_Depositphotos_268774778_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293586"/>
            <a:ext cx="4896544" cy="45498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6202179"/>
            <a:ext cx="83529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СТРАННИК.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Скульптор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Жауме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Пленса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. Металл. 2007.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Антиб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, Франция</a:t>
            </a:r>
            <a:endParaRPr lang="ru-RU" sz="1500" dirty="0">
              <a:latin typeface="Circe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3694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4620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10"/>
          <p:cNvSpPr txBox="1">
            <a:spLocks/>
          </p:cNvSpPr>
          <p:nvPr/>
        </p:nvSpPr>
        <p:spPr>
          <a:xfrm>
            <a:off x="457200" y="1124744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22238" y="1412776"/>
            <a:ext cx="3921970" cy="5112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444208" y="5277692"/>
            <a:ext cx="251633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АЛИ И НИНО. </a:t>
            </a:r>
          </a:p>
          <a:p>
            <a:pPr algn="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Скульптор </a:t>
            </a:r>
          </a:p>
          <a:p>
            <a:pPr algn="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Тамара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Квеситадзе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. </a:t>
            </a:r>
          </a:p>
          <a:p>
            <a:pPr algn="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Металл, стекло. 2007. </a:t>
            </a:r>
          </a:p>
          <a:p>
            <a:pPr algn="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Батуми, Грузия</a:t>
            </a:r>
          </a:p>
          <a:p>
            <a:pPr algn="r"/>
            <a:endParaRPr lang="ru-RU" sz="1500" b="1" u="sng" dirty="0">
              <a:latin typeface="Circe" pitchFamily="34" charset="-52"/>
            </a:endParaRPr>
          </a:p>
          <a:p>
            <a:pPr algn="r"/>
            <a:endParaRPr lang="ru-RU" sz="1500" dirty="0">
              <a:latin typeface="Circe" pitchFamily="34" charset="-52"/>
            </a:endParaRPr>
          </a:p>
        </p:txBody>
      </p:sp>
      <p:pic>
        <p:nvPicPr>
          <p:cNvPr id="29" name="Рисунок 28" descr="slide_15_Sberbank_Depositphotos_28715005_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4246" y="1484783"/>
            <a:ext cx="3781900" cy="49382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3221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lan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7232"/>
            <a:ext cx="1865376" cy="990600"/>
          </a:xfrm>
          <a:prstGeom prst="rect">
            <a:avLst/>
          </a:prstGeom>
        </p:spPr>
      </p:pic>
      <p:pic>
        <p:nvPicPr>
          <p:cNvPr id="9" name="Рисунок 8" descr="p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717032"/>
            <a:ext cx="1883664" cy="142951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547664" y="1628800"/>
            <a:ext cx="6414440" cy="487903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одержимое 11"/>
          <p:cNvSpPr>
            <a:spLocks noGrp="1"/>
          </p:cNvSpPr>
          <p:nvPr>
            <p:ph idx="4294967295"/>
          </p:nvPr>
        </p:nvSpPr>
        <p:spPr>
          <a:xfrm>
            <a:off x="1547665" y="1342033"/>
            <a:ext cx="6414439" cy="35877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Правило «Пяти почему» </a:t>
            </a:r>
          </a:p>
        </p:txBody>
      </p:sp>
      <p:pic>
        <p:nvPicPr>
          <p:cNvPr id="14" name="Рисунок 13" descr="poche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837447"/>
            <a:ext cx="5937154" cy="447187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2209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6528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10"/>
          <p:cNvSpPr txBox="1">
            <a:spLocks/>
          </p:cNvSpPr>
          <p:nvPr/>
        </p:nvSpPr>
        <p:spPr>
          <a:xfrm>
            <a:off x="457200" y="1124744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5648" y="1988839"/>
            <a:ext cx="7692776" cy="35023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196752"/>
            <a:ext cx="1187624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15616" y="5859607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ЛАБИРИНТ СМЕХА. </a:t>
            </a:r>
          </a:p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Скульптор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Юэ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Миньцзюнь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. Металл. 2009. Ванкувер, Канада</a:t>
            </a:r>
          </a:p>
          <a:p>
            <a:pPr algn="ctr"/>
            <a:endParaRPr lang="ru-RU" sz="1500" b="1" u="sng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  <a:p>
            <a:pPr algn="ctr"/>
            <a:endParaRPr lang="ru-RU" sz="1500" dirty="0">
              <a:latin typeface="Circe" pitchFamily="34" charset="-52"/>
            </a:endParaRPr>
          </a:p>
        </p:txBody>
      </p:sp>
      <p:pic>
        <p:nvPicPr>
          <p:cNvPr id="28" name="Рисунок 27" descr="slide_16_sberbank_Depositphotos_160046064_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2060848"/>
            <a:ext cx="7505775" cy="33123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898883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333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10"/>
          <p:cNvSpPr txBox="1">
            <a:spLocks/>
          </p:cNvSpPr>
          <p:nvPr/>
        </p:nvSpPr>
        <p:spPr>
          <a:xfrm>
            <a:off x="457200" y="1124744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1196752"/>
            <a:ext cx="5904656" cy="44644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27" name="Рисунок 26" descr="slide_17_sberbank_Depositphotos_275406288_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1268759"/>
            <a:ext cx="5760640" cy="43204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07604" y="5877272"/>
            <a:ext cx="720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ВИСЯЩИЙ ЧЕЛОВЕК. </a:t>
            </a:r>
          </a:p>
          <a:p>
            <a:pPr algn="ct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Скульптор Давид Черни. Металл. 1996. Прага, Чехия</a:t>
            </a:r>
          </a:p>
          <a:p>
            <a:pPr algn="ctr"/>
            <a:endParaRPr lang="ru-RU" sz="1500" b="1" u="sng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11241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9940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10"/>
          <p:cNvSpPr txBox="1">
            <a:spLocks/>
          </p:cNvSpPr>
          <p:nvPr/>
        </p:nvSpPr>
        <p:spPr>
          <a:xfrm>
            <a:off x="457200" y="1124744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412775"/>
            <a:ext cx="3384376" cy="5030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22" name="Рисунок 21" descr="slide_18_sberbank_Depositphotos_244874468_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1484784"/>
            <a:ext cx="3240360" cy="4860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23909" y="4793850"/>
            <a:ext cx="2448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МУЛЬТИКУЛЬТУРНЫЙ ЧЕЛОВЕК. </a:t>
            </a:r>
          </a:p>
          <a:p>
            <a:pPr algn="r"/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Скульптор </a:t>
            </a:r>
          </a:p>
          <a:p>
            <a:pPr algn="r"/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Франческо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Перилли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. </a:t>
            </a:r>
          </a:p>
          <a:p>
            <a:pPr algn="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Металл. 1997. </a:t>
            </a:r>
          </a:p>
          <a:p>
            <a:pPr algn="r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Circe" pitchFamily="34" charset="-52"/>
              </a:rPr>
              <a:t>Сараево, Босния и Герцеговина</a:t>
            </a:r>
            <a:endParaRPr lang="ru-RU" sz="1500" b="1" u="sng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  <a:p>
            <a:pPr algn="r"/>
            <a:endParaRPr lang="ru-RU" sz="1500" dirty="0">
              <a:latin typeface="Circe" pitchFamily="3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89563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412776"/>
            <a:ext cx="6192688" cy="4680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aseline="0" dirty="0"/>
              <a:t>Портрет Клетчатого. Из к/ф «Принц </a:t>
            </a:r>
            <a:r>
              <a:rPr lang="ru-RU" sz="1600" baseline="0" dirty="0" err="1"/>
              <a:t>Флоризель</a:t>
            </a:r>
            <a:r>
              <a:rPr lang="ru-RU" sz="1600" baseline="0" dirty="0"/>
              <a:t> (</a:t>
            </a:r>
            <a:r>
              <a:rPr lang="ru-RU" sz="1600" baseline="0" dirty="0" err="1"/>
              <a:t>реж</a:t>
            </a:r>
            <a:r>
              <a:rPr lang="ru-RU" sz="1600" baseline="0" dirty="0"/>
              <a:t>. Е. Татарский, 1979)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22</a:t>
            </a:r>
          </a:p>
        </p:txBody>
      </p:sp>
      <p:pic>
        <p:nvPicPr>
          <p:cNvPr id="23554" name="Picture 2" descr="https://artchive.ru/res/media/img/ox800/article/811/534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17" y="1484784"/>
            <a:ext cx="60102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47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4383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74E4D8-3C35-2F4D-BD12-F7D2DE808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4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1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021288"/>
            <a:ext cx="2801112" cy="569976"/>
          </a:xfrm>
          <a:prstGeom prst="rect">
            <a:avLst/>
          </a:prstGeom>
        </p:spPr>
      </p:pic>
      <p:sp>
        <p:nvSpPr>
          <p:cNvPr id="16" name="Содержимое 11"/>
          <p:cNvSpPr>
            <a:spLocks noGrp="1"/>
          </p:cNvSpPr>
          <p:nvPr>
            <p:ph idx="4294967295"/>
          </p:nvPr>
        </p:nvSpPr>
        <p:spPr>
          <a:xfrm>
            <a:off x="1331640" y="1268760"/>
            <a:ext cx="6620464" cy="3600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Базовые механизмы </a:t>
            </a:r>
            <a:r>
              <a:rPr lang="ru-RU" b="1" baseline="30000" dirty="0" err="1">
                <a:solidFill>
                  <a:schemeClr val="tx2"/>
                </a:solidFill>
                <a:latin typeface="Circe" pitchFamily="34" charset="-52"/>
              </a:rPr>
              <a:t>самодетерминации</a:t>
            </a:r>
            <a:endParaRPr lang="ru-RU" b="1" baseline="30000" dirty="0">
              <a:solidFill>
                <a:schemeClr val="tx2"/>
              </a:solidFill>
              <a:latin typeface="Circe" pitchFamily="34" charset="-52"/>
            </a:endParaRPr>
          </a:p>
        </p:txBody>
      </p:sp>
      <p:pic>
        <p:nvPicPr>
          <p:cNvPr id="9" name="Рисунок 8" descr="slide_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979" y="2583254"/>
            <a:ext cx="8091485" cy="32940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514470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708920"/>
            <a:ext cx="41764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11"/>
          <p:cNvSpPr>
            <a:spLocks noGrp="1"/>
          </p:cNvSpPr>
          <p:nvPr>
            <p:ph idx="4294967295"/>
          </p:nvPr>
        </p:nvSpPr>
        <p:spPr>
          <a:xfrm>
            <a:off x="1341640" y="1340768"/>
            <a:ext cx="6620464" cy="3600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Условия оптимального развития ребёнка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1504-154C-45A0-83BA-8CDCF208AE9B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C9C2F35-F68D-EF45-B061-1BEDF6A29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9" y="2060848"/>
            <a:ext cx="7727521" cy="38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3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1"/>
          <p:cNvSpPr>
            <a:spLocks noGrp="1"/>
          </p:cNvSpPr>
          <p:nvPr>
            <p:ph idx="4294967295"/>
          </p:nvPr>
        </p:nvSpPr>
        <p:spPr>
          <a:xfrm>
            <a:off x="683568" y="1278912"/>
            <a:ext cx="7628576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От стимула к результату</a:t>
            </a:r>
          </a:p>
        </p:txBody>
      </p:sp>
      <p:pic>
        <p:nvPicPr>
          <p:cNvPr id="9" name="Рисунок 8" descr="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093296"/>
            <a:ext cx="2801112" cy="569976"/>
          </a:xfrm>
          <a:prstGeom prst="rect">
            <a:avLst/>
          </a:prstGeom>
        </p:spPr>
      </p:pic>
      <p:pic>
        <p:nvPicPr>
          <p:cNvPr id="14" name="Рисунок 13" descr="slide_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782" y="2625848"/>
            <a:ext cx="8535698" cy="23873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920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823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765962" y="1196752"/>
            <a:ext cx="3894270" cy="4968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Алексей\Desktop\Василиса\37656\presentation\pigmalion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38" y="1268760"/>
            <a:ext cx="3759986" cy="48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6204312"/>
            <a:ext cx="8352928" cy="432050"/>
          </a:xfrm>
        </p:spPr>
        <p:txBody>
          <a:bodyPr>
            <a:normAutofit/>
          </a:bodyPr>
          <a:lstStyle/>
          <a:p>
            <a:r>
              <a:rPr lang="ru-RU" sz="1600" i="1" baseline="0" dirty="0" smtClean="0"/>
              <a:t>Луи </a:t>
            </a:r>
            <a:r>
              <a:rPr lang="ru-RU" sz="1600" i="1" baseline="0" dirty="0" err="1"/>
              <a:t>Гофье</a:t>
            </a:r>
            <a:r>
              <a:rPr lang="ru-RU" sz="1600" i="1" baseline="0" dirty="0"/>
              <a:t>.</a:t>
            </a:r>
            <a:r>
              <a:rPr lang="ru-RU" sz="1600" baseline="0" dirty="0"/>
              <a:t> </a:t>
            </a:r>
            <a:r>
              <a:rPr lang="ru-RU" sz="1600" baseline="0" dirty="0" err="1"/>
              <a:t>Пигмалион</a:t>
            </a:r>
            <a:r>
              <a:rPr lang="ru-RU" sz="1600" baseline="0" dirty="0"/>
              <a:t> и Галатея. 1797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5868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621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987824" y="1340768"/>
            <a:ext cx="3024336" cy="3960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16" name="Содержимое 11"/>
          <p:cNvSpPr>
            <a:spLocks noGrp="1"/>
          </p:cNvSpPr>
          <p:nvPr>
            <p:ph idx="4294967295"/>
          </p:nvPr>
        </p:nvSpPr>
        <p:spPr>
          <a:xfrm>
            <a:off x="2987972" y="5638800"/>
            <a:ext cx="3024188" cy="34925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aseline="30000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>Роберт Розенталь</a:t>
            </a:r>
            <a:endParaRPr lang="en-US" baseline="30000" dirty="0">
              <a:solidFill>
                <a:schemeClr val="tx2"/>
              </a:solidFill>
              <a:latin typeface="Fedra Sans Pro Book" pitchFamily="34" charset="0"/>
              <a:ea typeface="Fedra Sans Pro Book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aseline="30000" dirty="0">
                <a:solidFill>
                  <a:schemeClr val="tx2"/>
                </a:solidFill>
                <a:latin typeface="Fedra Sans Pro Book" pitchFamily="34" charset="0"/>
                <a:ea typeface="Fedra Sans Pro Book" pitchFamily="34" charset="0"/>
              </a:rPr>
              <a:t>(род. 1933)</a:t>
            </a:r>
          </a:p>
        </p:txBody>
      </p:sp>
      <p:pic>
        <p:nvPicPr>
          <p:cNvPr id="30" name="Рисунок 29" descr="rosenth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464210"/>
            <a:ext cx="2880320" cy="37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1"/>
          <p:cNvSpPr>
            <a:spLocks noGrp="1"/>
          </p:cNvSpPr>
          <p:nvPr>
            <p:ph idx="4294967295"/>
          </p:nvPr>
        </p:nvSpPr>
        <p:spPr>
          <a:xfrm>
            <a:off x="1623956" y="1267659"/>
            <a:ext cx="5758504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Эффект </a:t>
            </a:r>
            <a:r>
              <a:rPr lang="ru-RU" b="1" baseline="30000" dirty="0" err="1">
                <a:solidFill>
                  <a:schemeClr val="tx2"/>
                </a:solidFill>
                <a:latin typeface="Circe" pitchFamily="34" charset="-52"/>
              </a:rPr>
              <a:t>Пигмалиона</a:t>
            </a: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 – Розенталя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CEEFC0-DC2B-8F4D-BE17-716B1D412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6" y="1758633"/>
            <a:ext cx="5976664" cy="46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3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093296"/>
            <a:ext cx="2801112" cy="569976"/>
          </a:xfrm>
          <a:prstGeom prst="rect">
            <a:avLst/>
          </a:prstGeom>
        </p:spPr>
      </p:pic>
      <p:pic>
        <p:nvPicPr>
          <p:cNvPr id="18" name="Рисунок 17" descr="slide_6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18452"/>
            <a:ext cx="8555197" cy="2382756"/>
          </a:xfrm>
          <a:prstGeom prst="rect">
            <a:avLst/>
          </a:prstGeom>
        </p:spPr>
      </p:pic>
      <p:sp>
        <p:nvSpPr>
          <p:cNvPr id="10" name="Содержимое 11"/>
          <p:cNvSpPr>
            <a:spLocks noGrp="1"/>
          </p:cNvSpPr>
          <p:nvPr>
            <p:ph idx="4294967295"/>
          </p:nvPr>
        </p:nvSpPr>
        <p:spPr>
          <a:xfrm>
            <a:off x="683568" y="1278912"/>
            <a:ext cx="7628576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От стимула к результату.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Что влияет на эмоциональную реакцию?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9079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lid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9998" y="1831070"/>
            <a:ext cx="6230353" cy="4550258"/>
          </a:xfrm>
          <a:prstGeom prst="rect">
            <a:avLst/>
          </a:prstGeom>
        </p:spPr>
      </p:pic>
      <p:sp>
        <p:nvSpPr>
          <p:cNvPr id="14" name="Содержимое 11"/>
          <p:cNvSpPr>
            <a:spLocks noGrp="1"/>
          </p:cNvSpPr>
          <p:nvPr>
            <p:ph idx="4294967295"/>
          </p:nvPr>
        </p:nvSpPr>
        <p:spPr>
          <a:xfrm>
            <a:off x="1623956" y="1267659"/>
            <a:ext cx="5758504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Треугольник управления эмоциями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3045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4860032" y="2132856"/>
            <a:ext cx="3168352" cy="36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115616" y="2132856"/>
            <a:ext cx="3456384" cy="36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6" name="Содержимое 11"/>
          <p:cNvSpPr>
            <a:spLocks noGrp="1"/>
          </p:cNvSpPr>
          <p:nvPr>
            <p:ph idx="4294967295"/>
          </p:nvPr>
        </p:nvSpPr>
        <p:spPr>
          <a:xfrm>
            <a:off x="1007604" y="1278912"/>
            <a:ext cx="7412552" cy="3498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baseline="30000" dirty="0">
                <a:solidFill>
                  <a:schemeClr val="tx2"/>
                </a:solidFill>
                <a:latin typeface="Circe" pitchFamily="34" charset="-52"/>
              </a:rPr>
              <a:t>Будь собой! </a:t>
            </a:r>
          </a:p>
        </p:txBody>
      </p:sp>
      <p:pic>
        <p:nvPicPr>
          <p:cNvPr id="21" name="Рисунок 20" descr="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021288"/>
            <a:ext cx="2801112" cy="569976"/>
          </a:xfrm>
          <a:prstGeom prst="rect">
            <a:avLst/>
          </a:prstGeom>
        </p:spPr>
      </p:pic>
      <p:pic>
        <p:nvPicPr>
          <p:cNvPr id="28" name="Рисунок 27" descr="Depositphotos_29609373_ds_SBERB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04865"/>
            <a:ext cx="3312368" cy="3429000"/>
          </a:xfrm>
          <a:prstGeom prst="rect">
            <a:avLst/>
          </a:prstGeom>
        </p:spPr>
      </p:pic>
      <p:pic>
        <p:nvPicPr>
          <p:cNvPr id="29" name="Рисунок 28" descr="Depositphotos_26528647_ds_SBERBA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204864"/>
            <a:ext cx="3010466" cy="34289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82900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_3UDQwXmwMjZ7Nc4js8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ZhuS5myK5QPs8PBbgcI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0jBEHUo2aD8ZqIKSI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nPeLN4.apE_t1N5tuM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_3UDQwXmwMjZ7Nc4js8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_3UDQwXmwMjZ7Nc4js8g"/>
</p:tagLst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589</Words>
  <Application>Microsoft Office PowerPoint</Application>
  <PresentationFormat>Экран (4:3)</PresentationFormat>
  <Paragraphs>89</Paragraphs>
  <Slides>26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Слайд think-cell</vt:lpstr>
      <vt:lpstr>ПРОГРАММА  РАЗВИТИЕ ЛИЧНОСТНОГО ПОТЕНЦИАЛА ПОДРОСТКОВ </vt:lpstr>
      <vt:lpstr>Презентация PowerPoint</vt:lpstr>
      <vt:lpstr>Презентация PowerPoint</vt:lpstr>
      <vt:lpstr>Луи Гофье. Пигмалион и Галатея. 1797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Портрет Клетчатого. Из к/ф «Принц Флоризель (реж. Е. Татарский, 1979)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OvcharovaLA</dc:creator>
  <cp:lastModifiedBy>Алексей</cp:lastModifiedBy>
  <cp:revision>262</cp:revision>
  <dcterms:created xsi:type="dcterms:W3CDTF">2019-01-24T08:30:59Z</dcterms:created>
  <dcterms:modified xsi:type="dcterms:W3CDTF">2020-06-07T18:10:11Z</dcterms:modified>
</cp:coreProperties>
</file>