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3399750" cy="133207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48">
          <p15:clr>
            <a:srgbClr val="A4A3A4"/>
          </p15:clr>
        </p15:guide>
        <p15:guide id="2" pos="73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0D9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2E85F61-6D2E-45B8-B91E-34077F29A9AA}">
  <a:tblStyle styleId="{62E85F61-6D2E-45B8-B91E-34077F29A9A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3" autoAdjust="0"/>
    <p:restoredTop sz="94626"/>
  </p:normalViewPr>
  <p:slideViewPr>
    <p:cSldViewPr snapToGrid="0">
      <p:cViewPr>
        <p:scale>
          <a:sx n="140" d="100"/>
          <a:sy n="140" d="100"/>
        </p:scale>
        <p:origin x="7908" y="6720"/>
      </p:cViewPr>
      <p:guideLst>
        <p:guide orient="horz" pos="1248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9138" y="1143000"/>
            <a:ext cx="54197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26824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43000"/>
            <a:ext cx="54197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1608737" y="709214"/>
            <a:ext cx="20182285" cy="2574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1608737" y="3546030"/>
            <a:ext cx="20182285" cy="8451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.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608737" y="709214"/>
            <a:ext cx="20182285" cy="2574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7473944" y="-2319183"/>
            <a:ext cx="8451871" cy="20182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. загол.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3623890" y="3830772"/>
            <a:ext cx="11288690" cy="5045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3386504" y="-1068556"/>
            <a:ext cx="11288690" cy="14844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2924973" y="2180041"/>
            <a:ext cx="17549814" cy="4637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2924973" y="6996463"/>
            <a:ext cx="17549814" cy="3216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596551" y="3320939"/>
            <a:ext cx="20182285" cy="5541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1596551" y="8914408"/>
            <a:ext cx="20182285" cy="29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608737" y="709214"/>
            <a:ext cx="20182285" cy="2574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1608735" y="3546030"/>
            <a:ext cx="9944894" cy="8451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11846127" y="3546030"/>
            <a:ext cx="9944894" cy="8451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611784" y="709214"/>
            <a:ext cx="20182285" cy="2574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611789" y="3265435"/>
            <a:ext cx="9899189" cy="160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1611789" y="4865773"/>
            <a:ext cx="9899189" cy="7156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11846129" y="3265435"/>
            <a:ext cx="9947943" cy="1600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11846129" y="4865773"/>
            <a:ext cx="9947943" cy="7156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608737" y="709214"/>
            <a:ext cx="20182285" cy="2574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611786" y="888057"/>
            <a:ext cx="7547025" cy="3108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9947947" y="1917941"/>
            <a:ext cx="11846126" cy="946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1611786" y="3996217"/>
            <a:ext cx="7547025" cy="7403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611786" y="888057"/>
            <a:ext cx="7547025" cy="3108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9947947" y="1917941"/>
            <a:ext cx="11846126" cy="946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611786" y="3996217"/>
            <a:ext cx="7547025" cy="7403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08737" y="709214"/>
            <a:ext cx="20182285" cy="2574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08737" y="3546030"/>
            <a:ext cx="20182285" cy="8451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608734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7751174" y="12346336"/>
            <a:ext cx="7897416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6526072" y="12346336"/>
            <a:ext cx="5264944" cy="709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3"/>
          <p:cNvGraphicFramePr/>
          <p:nvPr>
            <p:extLst>
              <p:ext uri="{D42A27DB-BD31-4B8C-83A1-F6EECF244321}">
                <p14:modId xmlns:p14="http://schemas.microsoft.com/office/powerpoint/2010/main" val="2360472806"/>
              </p:ext>
            </p:extLst>
          </p:nvPr>
        </p:nvGraphicFramePr>
        <p:xfrm>
          <a:off x="281097" y="405569"/>
          <a:ext cx="12870705" cy="9696290"/>
        </p:xfrm>
        <a:graphic>
          <a:graphicData uri="http://schemas.openxmlformats.org/drawingml/2006/table">
            <a:tbl>
              <a:tblPr firstRow="1" bandRow="1">
                <a:solidFill>
                  <a:schemeClr val="lt1"/>
                </a:solidFill>
                <a:tableStyleId>{62E85F61-6D2E-45B8-B91E-34077F29A9AA}</a:tableStyleId>
              </a:tblPr>
              <a:tblGrid>
                <a:gridCol w="275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43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51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64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7325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3084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884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89968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</a:tblGrid>
              <a:tr h="205525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b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Тема</a:t>
                      </a:r>
                      <a:endParaRPr sz="500" b="1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7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БАЗОВЫЙ УРОВЕНЬ</a:t>
                      </a:r>
                      <a:endParaRPr sz="70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7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СРЕДНИЙ УРОВЕНЬ</a:t>
                      </a:r>
                      <a:endParaRPr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7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ПРОДВИНУТЫЙ УРОВЕНЬ</a:t>
                      </a:r>
                      <a:endParaRPr sz="1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600" b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Ступень 1</a:t>
                      </a:r>
                      <a:endParaRPr sz="600" b="1" u="none" strike="noStrike" cap="none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600" b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Ступень 2</a:t>
                      </a:r>
                      <a:endParaRPr sz="600" b="1" u="none" strike="noStrike" cap="none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600" b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Ступень 3</a:t>
                      </a:r>
                      <a:endParaRPr sz="600" b="1" u="none" strike="noStrike" cap="none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600" b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Ступень </a:t>
                      </a:r>
                      <a:r>
                        <a:rPr lang="ru-RU" sz="600" b="1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600" b="1" u="none" strike="noStrike" cap="none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600" b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Ступень </a:t>
                      </a:r>
                      <a:r>
                        <a:rPr lang="ru-RU" sz="600" b="1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600" b="1" u="none" strike="noStrike" cap="none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600" b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Ступень </a:t>
                      </a:r>
                      <a:r>
                        <a:rPr lang="ru-RU" sz="600" b="1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600" b="1" u="none" strike="noStrike" cap="none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600" b="1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Ступень </a:t>
                      </a:r>
                      <a:r>
                        <a:rPr lang="ru-RU" sz="600" b="1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600" b="1" u="none" strike="noStrike" cap="none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Знаю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Умею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Знаю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Умею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Знаю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Умею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Знаю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Умею</a:t>
                      </a:r>
                      <a:endParaRPr sz="1400" u="none" strike="noStrike" cap="none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Знаю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Умею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Знаю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Умею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Знаю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Умею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  <a:tabLst/>
                        <a:defRPr/>
                      </a:pPr>
                      <a:r>
                        <a:rPr lang="ru-RU" sz="5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СЕМЕЙНЫЙ БЮДЖЕТ И ЛИЧНЫЙ ФИНАНСОВЫЙ </a:t>
                      </a:r>
                      <a:r>
                        <a:rPr lang="ru-RU" sz="5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ПЛАН</a:t>
                      </a:r>
                      <a:endParaRPr lang="ru-RU" sz="5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Какую роль выполняют деньги в нашей жизни, какие виды денег существуют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Откуда в семье берутся деньги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Куда уходят деньги </a:t>
                      </a: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(основные</a:t>
                      </a:r>
                      <a:r>
                        <a:rPr lang="ru-RU" sz="400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траты)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Определять, каким видом денег можно воспользоваться в той или иной ситуации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Планировать небольшие </a:t>
                      </a: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покупки в рамках ограниченного бюджета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lang="ru-RU" sz="400" u="none" strike="noStrike" cap="none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Различать</a:t>
                      </a:r>
                      <a:r>
                        <a:rPr lang="ru-RU" sz="400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номинальную и реальную стоимость денег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lang="ru-RU" sz="400" u="none" strike="noStrike" cap="none" baseline="0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Соотносить потребности с финансовыми возможностями (хочу\могу)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  <a:tabLst/>
                        <a:defRPr/>
                      </a:pP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Считать</a:t>
                      </a:r>
                      <a:r>
                        <a:rPr lang="ru-RU" sz="400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разницу между доходами и расходами</a:t>
                      </a:r>
                      <a:endParaRPr lang="ru-RU" sz="80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существуют источники дохода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существуют категории расходов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lang="ru-RU" sz="400" u="none" strike="noStrike" cap="none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 smtClean="0">
                          <a:latin typeface="Times New Roman"/>
                          <a:cs typeface="Times New Roman"/>
                          <a:sym typeface="Times New Roman"/>
                        </a:rPr>
                        <a:t>Какие</a:t>
                      </a:r>
                      <a:r>
                        <a:rPr lang="ru-RU" sz="400" u="none" strike="noStrike" cap="none" baseline="0" dirty="0" smtClean="0">
                          <a:latin typeface="Times New Roman"/>
                          <a:cs typeface="Times New Roman"/>
                          <a:sym typeface="Times New Roman"/>
                        </a:rPr>
                        <a:t> расходы являются обязательными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спланировать доходы и расходы на </a:t>
                      </a: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несколько месяцев (квартал)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lang="ru-RU" sz="400" u="none" strike="noStrike" cap="none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долг</a:t>
                      </a:r>
                      <a:endParaRPr lang="ru-RU" sz="80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lang="ru-RU" sz="400" u="none" strike="noStrike" cap="none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сбережения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Оценивать, какие источники приносят семье основной доход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Распределять </a:t>
                      </a: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расходы и доходы </a:t>
                      </a: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 основным категориям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lang="ru-RU" sz="400" u="none" strike="noStrike" cap="none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Планировать доходы и расходы в краткосрочном</a:t>
                      </a:r>
                      <a:r>
                        <a:rPr lang="ru-RU" sz="400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периоде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Формировать минимальные сбережения (копить)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формируются сбережения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долги и из-за чего они возникают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повысить доходы и сократить расходы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инфляция и из-за чего она возникает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существуют способы защиты сбережений от инфляции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вести и при необходимости корректировать семейный бюджет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Оценивать расходы по степени их необходимости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Определять, сколько денег семья может откладывать в сбережения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причины возникновения долгов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способы увеличения сбережений и сокращения долгов в семье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инструменты, которые помогут защитить сбережения от инфляции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Самостоятельно вести семейный бюджет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финансовая цель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личный финансовый план и зачем он нужен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грамотно поставить финансовую цель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этапы построения личного финансового плана существуют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Определять, какие действия нужно предпринять семье для увеличения доходов или сокращения расходов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Ставить финансовую цель, определять ее стоимость и срок достижения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Формировать семейный бюджет и вносить в него своевременные изменения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Составлять простейший личный финансовый план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линейные и инерционные доходы семьи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SMART - подход к постановке финансовой цели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построить личный финансовый план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инструменты могут помочь защититься от рисков и быстрее достичь финансовую цель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Ставить финансовые цели по SMART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Строить личный финансовый план, подбирать подходящие для срока и стоимости цели финансовые инструменты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способы повышения дохода семьи существуют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способы сокращения расходов семьи существуют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финансовые инструменты могут помочь защититься от рисков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финансовые инструменты могут помочь ускорить достижение финансовой цели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пути повышения личного и семейного дохода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пути сокращения личных и семейных расходов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основные риски, оказывающие негативное влияние на достижение финансовой цели, оценивать вероятность их наступления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Подбирать подходящие финансовые инструменты для защиты от рисков и увеличения сбережений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инвестиционные инструменты представлены на российском рынке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грамотно комбинировать финансовые инструменты для достижения финансовой цели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вести и корректировать личный финансовый план в течение всего срока достижения финансовой цели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Составлять долгосрочный личный финансовый план, используя подходящие для достижения финансовой цели инструменты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Составлять инвестиционную стратегию, комбинируя банковские, страховые и инвестиционные инструменты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Корректировать личный финансовый план в связи с изменением жизненных обстоятельств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деньги, обмен, электронные деньги, наличные и безналичные деньги, сбережения, доходы, расходы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источники дохода, категории расходов, обязательные и необязательные расходы, личный и семейный бюджет, планирование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заработная плата, социальные выплаты, собственность, имущество, аренда,  необходимые расходы, вредные расходы, желательные расходы, долги, инфляция, банковский вклад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финансовая цель, личный финансовый план, риски, этапы личного финансового плана 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линейные и инерционные доходы, финансовые инструменты, банковский вклад, страхование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финансовые инструменты, банковский вклад, страхование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</a:t>
                      </a:r>
                      <a:r>
                        <a:rPr lang="ru-RU" sz="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инвестиции, инвестиционная стратегия, “риск — потенциальная доходность”</a:t>
                      </a:r>
                      <a:endParaRPr/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800">
                <a:tc rowSpan="4"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5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БАНКИ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банк и какие функции он выполняет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банковский вклад и как он работает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банковский кредит и как он работает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валюта и как ее обменять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Выделять банковские организации среди финансовых компаний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Различать банковские депозитные и кредитные продукты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Идентифицировать ключевые мировые валюты, считать их стоимость в рублях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Центральный банк и в чем его отличие от коммерческих банков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виды банковского вклада существуют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банковская карта </a:t>
                      </a:r>
                      <a:r>
                        <a:rPr lang="ru-RU" sz="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 как безопасно</a:t>
                      </a:r>
                      <a:r>
                        <a:rPr lang="ru-RU" sz="400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ее использовать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виды банковских карт существуют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Разделять Центральный банк и коммерческие банки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Различать срочный банковский вклад и вклад до востребования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Выполнять простейшие операции с банковской картой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lang="ru-RU" sz="400" u="none" strike="noStrike" cap="none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АСВ, что произойдет с вкладом, если банк закроется или разорится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безопасно использовать банковскую карту для снятия и внесения наличных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функции выполняет Центральный Банк в банковской системе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Какой вид вклада будет наиболее полезен семье в той или иной жизненной ситуации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мобильное приложение банка и какие функции оно выполняет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Проверять лицензию банка на сайте ЦБ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подходящий вид вклада для размещения семейных сбережений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Обращать внимание на подозрительные элементы банкоматов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Безопасно совершать покупки в интернете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Безопасно использовать мобильное приложение банка для совершения простых операций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Какой вид карты будет наиболее полезен семье в той или иной жизненной ситуации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безопасно использовать банковскую карту и мобильное приложение банка для совершения любых операций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виды кредитов существуют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</a:t>
                      </a:r>
                      <a:r>
                        <a:rPr lang="ru-RU" sz="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микрофинансовая</a:t>
                      </a: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организация и в каких ситуациях она полезна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подходящий вид карты для текущей ситуации семьи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Различать целевой и нецелевой банковский кредит</a:t>
                      </a:r>
                      <a:endParaRPr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Кто и как защищает наши вклады в банках, куда обращаться, если банк разорился или потерял лицензию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безопасно использовать банковскую карту для снятия и внесения наличных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работает банковская система России, какие функции в ней выполняет ЦБ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Какой депозитный продукт банка следует выбрать семье в той или иной жизненной ситуации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посчитать доходность по депозиту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рейтинги банков и как их грамотно использовать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Выстраивать алгоритм действий в случае банкротства или закрытия банка, в котором открыт вклад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Подбирать подходящий под потребностями семьи банковский продукт для вложения средств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Рассчитывать будущую доходность по депозиту, сравнивать предложения банков по уровню доходности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капитализация процентов по депозиту и как она влияет на доходность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Какой кредитный продукт подойдет семье в той или иной жизненной ситуации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критерии являются ключевыми при сравнении кредитных продуктов в разных банках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полная стоимость кредита и как ее посчитать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сохранить сбережения в драгоценных металлах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основе расчетов оценивать влияние капитализации на итоговую доходность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Оценивать, какой именно способ займа денежных средств подойдет для конкретной ситуации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Сравнивать депозитные и кредитные предложения разных банков по надежности и уровню выгоды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Предварительно рассчитывать размер переплаты по кредиту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Изучать и оценивать сторонние предложения банков по вложению средств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0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банк, вклад, процент по вкладу, кредит, проценты по кредиту, валюта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Центральный банк, коммерческий банк, банковская карта, срочный вклад и вклад до востребования, дебетовая карта, кредитная карта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АСВ, банковская лицензия, мобильный банк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целевой и нецелевой кредит, 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микрокредит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МФО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рейтинг банков, доходность</a:t>
                      </a:r>
                      <a:endParaRPr sz="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капитализация процентов, стоимость кредита. переплата п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 кредиту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80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  <a:tabLst/>
                        <a:defRPr/>
                      </a:pPr>
                      <a:r>
                        <a:rPr lang="ru-RU" sz="5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РИСКИ И СТРАХОВАНИЕ</a:t>
                      </a:r>
                    </a:p>
                  </a:txBody>
                  <a:tcPr marL="0" marR="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риски угрожают финансовому благополучию нашей семьи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Различать виды рисков, угрожающих финансовому благополучию семьи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Объяснять, какие ключевые пути защиты от рисков существуют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страхование и как оно работает?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оценить влияние того или иного риска на благополучие семьи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Личные и имущественные риски: в чем суть и отличие каждого типа</a:t>
                      </a:r>
                      <a:endParaRPr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Различать основные термины, используемые в сфере страхования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Выделять наиболее актуальные риски для семьи в данный момент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Определять, к какому типу относится тот или иной риск</a:t>
                      </a:r>
                      <a:endParaRPr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Личное и имущественное страхование: в чем различие и зачем нужен каждый вид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Почему страховой компании выгодно выплачивать с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воим клиентам</a:t>
                      </a: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значительные суммы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чем отличие страховой премии, страховой суммы и страховой выплаты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Отличать личное страхование от имущественного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Объяснять принцип работы страховой компании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страхование ответственности и от каких рисков оно защищает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виды личного страхования существуют и зачем нужен каждый из них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Обязательное и добровольное медицинское страхование: в чем особенности каждого типа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самые популярные случаи страхования имущества существуют и как работает каждый из них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Определять, в каких ситуациях требуется страхование ответственности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Выбирать подходящий для текущей жизненной ситуации вид личного страхования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Различать обязательное и добровольное страхование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Выбирать подходящий для текущей жизненной ситуации продукт имущественного страхования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страхование жизни и в каких ситуациях оно актуально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выбрать подходящую страховую компанию, что такое рейтинги страховых компаний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 какими рисками можно столкнуться при использовании страховых продуктов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Выбирать подходящую страховую компанию на основе внутренних условий и внешних независимых рейтингов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Накопительное и инвестиционное страхование жизни: в чем особенность каждого вида, для каких жизненных ситуаций подходит каждый из них</a:t>
                      </a:r>
                      <a:endParaRPr/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Подбирать подходящий страховой продукт для любой жизненной ситуации</a:t>
                      </a:r>
                      <a:endParaRPr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342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риск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стра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хование, личные и имущественные риски, страховой договор, страховой полис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личн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ое и имущественное страхование, страховая премия, страховая сумма, страховая выплата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страхование ответственности, страхование жизни, 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медицинское страхование, обязательное и добровольное страхование, ОСАГО, КАСКО, страхование недвижимости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рейтинг страховых компаний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накопительное и инвестиционное страхование жизни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 rowSpan="4"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  <a:tabLst/>
                        <a:defRPr/>
                      </a:pPr>
                      <a:r>
                        <a:rPr lang="ru-RU" sz="5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НАЛОГИ И </a:t>
                      </a:r>
                      <a:r>
                        <a:rPr lang="ru-RU" sz="5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СОЦИАЛЬНЫЕ ВЫПЛАТЫ</a:t>
                      </a:r>
                    </a:p>
                  </a:txBody>
                  <a:tcPr marL="0" marR="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налоги и зачем государство их собирает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социальные выплаты, зачем они нужны и из чего они формируются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lang="ru-RU" sz="400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lang="ru-RU" sz="400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меры поддержки населения со стороны государства существуют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  <a:tabLst/>
                        <a:defRPr/>
                      </a:pPr>
                      <a:r>
                        <a:rPr lang="ru-RU" sz="4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Оценивать важность своевременной уплаты налогов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НДФЛ, каков его размер и с чего он взимается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чем разница между прямыми и косвенными налогами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НДС, каков его размер и каким образом мы его платим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ИНН и зачем он нужен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чем функция наиболее популярных социальных выплат: пособия, стипендии, пенсия, материнский капитал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Рассчитывать НДФЛ со своих доходов 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Отличать прямые налоговые сборы от косвенных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Рассчитывать сумму НДС, заложенную в стоимость приобретаемого товара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Отличать виды социальный пособий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 каких категорий доходов взимается НДФЛ. Кто перечисляет НДФЛ государству с той или иной категории наших доходов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дополнительные отчисления делает за нас наш работодатель. Каков их размер, куда они перечисляются 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виды прямых и косвенных налогов существуют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ФНС и какие функции она выполняет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группы населения могут претендовать на социальные пособия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Рассчитывать полную сумму отчислений, которые делает работодатель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Определять, какие прямые и косвенные налоги платятся в семье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Предполагать, из-за каких событий семья может рассчитывать на поддержку со стороны государства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транспортный и имущественный налог, как определяется размер данных налогов к уплате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акцизы и каким образом мы их платим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декларация 3-НДФЛ и зачем она нужна, куда ее подавать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санкции могут быть применены к физическому лицу при неуплате налогов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налоговые вычеты и какие возможности они предоставляют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налоговые отчисления, которые необходимо произвести семье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Рассчитывать сумму акцизов, заложенных в стоимость приобретаемых товаров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Принимать участие в заполнении и подаче налоговой декларации 3-НДФЛ в ФНС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 каким категориям доходов НДФЛ рассчитывается специфическим образом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виды налоговых вычетов существуют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Каковы обязательные условия для получения налогового вычета того или иного типа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Какова процедура получения налогового вычета. Какие документы необходимо собрать для каждого типа вычета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Собирать необходимый пакет документов для получения налогового вычета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Проходить процедуру получения налогового вычета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6650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налог, социальная выплата, пособие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прямые и косвенные налоги, НДФЛ, НДС, ИНН, пособие по безработице, стипендия, пенсия, материнский капитал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ФФОМС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ФСС, Пенсионный фонд РФ, ФНС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тра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нспортный и имущественный налог, </a:t>
                      </a: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акциз, 3-НДФ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Л, санкция, налоговый вычет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стандартный вычет, социальный вычет, имущественный вычет, инвестиционный вычет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5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ФИНАНСОВЫЕ МОШЕННИКИ И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5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ЗАЩИТА ПРАВ ПОТРЕБИТЕЛЕЙ</a:t>
                      </a:r>
                      <a:endParaRPr lang="ru-RU" sz="5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Кто занимается выпуском денег в России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отличить подлинные купюры от поддельных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лицензия ЦБ и почему нельзя доверять деньги организациям без лицензии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Отличать очевидные поддельные деньги от подлинных банкнот 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Проверять есть ли лицензия ЦБ у финансовой компании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Каковы основные признаки финансовых мошенников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финансовая пирамида и как она работает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Каковы основные признаки финансовой пирамиды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Куда следует обращаться жертве финансового мошенничества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правильно читать договор при взаимодействии с финансовыми компаниями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Отличать добросовестную финансовую организацию от мошеннической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Узнавать финансовую пирамиду по ее основным признакам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Грамотно действовать при столкновении с финансовым мошенничеством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Внимательно читать договор при получении финансовых услуг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Каковы основные права потребителя финансовых услуг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Каковы основные признаки 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форекс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-брокеров без лицензии, бинарных опционов, онлайн-казино, 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фишинговых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сайтов, 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скимминга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защитить себя от мошенничества на финансовом рынке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Следить за соблюдением прав потребителя финансовых услуг при их получении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Узнавать каждый тип финансовых мошенников по его признакам, предотвращать взаимодействие семьи с финансовыми мошенниками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Где можно найти информацию о правах потребителя каждой финансовой услуги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Куда следует обращаться, если права потребителя финансовых услуг были нарушены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Искать информацию обо всех правах и обязанностях потребителя финансовой услуги, которой собирается воспользоваться семья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Какова процедура подачи жалобы на неправомерные действия финансовой компании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Подавать жалобу на неправомерные действия со стороны финансовых компаний в службу по защите прав потребителей финансовых услуг при ЦБ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0800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эмиссия, ЦБ, лицензия ЦБ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финансов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ое мошенничество, финансовая пирамида, договор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</a:t>
                      </a:r>
                      <a:r>
                        <a:rPr lang="ru-RU" sz="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фор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екс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-брокер без лицензии, бинарные опционы, онлайн-казино, 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фишинг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скимминг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служба по защит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 прав потребителей финансовых услуг при ЦБ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 rowSpan="4" gridSpan="9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5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ПЕНСИЯ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пенсия и с какого возраста она выплачивается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ПФР и какие функции он выполняет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СНИЛС и зачем он нужен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Определять, сколько лет каждому члену семьи осталось до пенсии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страховая и накопительная пенсия, в чем разница между ними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формируется страховая и накопительная пенсия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Отличать страховую и накопительную часть пенсии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какая часть отчислений работодателя за сотрудника идет в ПФР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Рассчитывать суммы денег, которые идут на страховую и на накопительную часть пенсии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Кто и как управляет деньгами, которые копятся у нас на страховой и накопительной части пенсии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пенсионные баллы и как они влияют на размер страховой пенсии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 чего зависит количество накопленных пенсионных баллов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самостоятельно рассчитать размер будущей государственной пенсии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негосударственная пенсия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Рассчитывать количество накопленных пенсионных баллов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Предполагать размер будущей пенсии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способы самостоятельного накопления на пенсию существуют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управляющая компания и какие функции в области пенсионного обеспечения она выполняет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негосударственный пенсионный фонд и какие продукты он нам предоставляет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альтернативные способы самостоятельного накопления на пенсию существуют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Использовать различные финансовые инструменты для самостоятельного накопления на пенсию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0800"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пенсия, пенсионный возраст, Пенсионный фонд РФ, СНИЛС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страховая и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накопительная пенсия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пенсионный балл,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негосударственная пенсия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</a:t>
                      </a: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управляющая компания, негосударственный пенсионный фонд</a:t>
                      </a:r>
                      <a:endParaRPr sz="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  <a:tabLst/>
                        <a:defRPr/>
                      </a:pPr>
                      <a:r>
                        <a:rPr lang="ru-RU" sz="5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ФОНДОВЫЙ РЫНОК</a:t>
                      </a:r>
                      <a:endParaRPr lang="ru-RU" sz="5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инвестиции и кто такой инвестор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ценная бумага и какую функцию она выполняет для выпустившей ее организации и для инвестора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Где можно купить и продать ценные бумаги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акция и какие права она дает своему владельцу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облигация и какие права она дает своему владельцу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Различать основные виды ценных бумаг и объяснять их особенности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права владельца той или иной ценной бумаги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Каким образом можно зарабатывать на акциях, что такое дивиденды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чем разница между обыкновенными и привилегированными акциями.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Каким образом можно зарабатывать на облигациях, что такое купоны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виды облигации по выпустившей их организации существуют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Сравнивать основные инструменты фондового рынка по критерию “риск — потенциальная доходность”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Рассчитывать дивидендную доходность по акциям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Рассчитывать купонный доход по облигациям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Создавать простейшие комбинации финансовых инструментов для инвестирования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виды акций по степени их потенциальной доходности и риска существуют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виды облигаций по степени их потенциальной доходности и риска существуют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УК и как она работает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паевые инвестиционные фонды и как они формируются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виды 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ПИФов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по используемым инвестиционным инструментам существуют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чем разница между открытыми, интервальными и закрытыми 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ПИФами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Кто такой брокер и какие функции он выполняет. 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дополнительные издержки мы несем при инвестициях на фондовом рынке.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Сравнивать ценные бумаги различных компаний по критерию “риск — потенциальная доходность”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Оценивать историю вложений инвестиционных фондов на предмет их успешности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Различать 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ПИФы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по видам, выбирать наиболее подходящий ПИФ для вложения капитала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Открывать брокерский счет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Оценивать дополнительные издержки, сопутствующие процессу инвестирования 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профессиональные участники существуют на фондовом рынке и какие функции они выполняют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инвестиционная стратегия и как ее сформировать под свои финансовые цели 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Что такое инвестиционный портфель и как его сформировать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определить предельный уровень допустимого риска по своим инвестициям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соблюсти желаемый уровень риска в инвестиционном портфеле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регулярно следить за своим инвестиционным портфелем и корректировать его в связи с изменениями на рынке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пользоваться торговым терминалом и специальными приложениями для совершения сделок</a:t>
                      </a:r>
                      <a:endParaRPr sz="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Различать функции депозитария, регистратора и брокера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Формировать инвестиционную стратегию, исходя из целей инвестирования и желаемого уровня риска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Составлять личный инвестиционный портфель с желаемым уровнем риска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Определять предельный уровень допустимого риска при инвестировании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Изменять структуру и отдельные бумаги в своем инвестиционном портфеле при изменениях рыночной ситуации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Уверенно использовать торговый терминал или торговые приложения для совершения инвестиционных сделок </a:t>
                      </a: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50800"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инвестиции, ценная бумага, акция, облигация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дивиденды, обыкновенные и привилегированные акции, купон, “риск — потенциальная доходность”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управляющая комп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ания, инвестиционный фонд, доверительное управление, ПИФ, открытые, закрытые и интервальные </a:t>
                      </a:r>
                      <a:r>
                        <a:rPr lang="ru-RU" sz="4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ПИФы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брокер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ru-RU" sz="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понятия: депозитарий, регистратор, торго</a:t>
                      </a:r>
                      <a:r>
                        <a:rPr lang="ru-RU" sz="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вый терминал, инвестиционный портфель</a:t>
                      </a:r>
                      <a:endParaRPr sz="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2850</Words>
  <Application>Microsoft Office PowerPoint</Application>
  <PresentationFormat>Произвольный</PresentationFormat>
  <Paragraphs>584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Windows User</cp:lastModifiedBy>
  <cp:revision>7</cp:revision>
  <dcterms:modified xsi:type="dcterms:W3CDTF">2019-01-31T12:43:46Z</dcterms:modified>
</cp:coreProperties>
</file>